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71" r:id="rId3"/>
    <p:sldId id="272" r:id="rId4"/>
    <p:sldId id="273" r:id="rId5"/>
    <p:sldId id="277" r:id="rId6"/>
    <p:sldId id="278" r:id="rId7"/>
    <p:sldId id="279" r:id="rId8"/>
    <p:sldId id="282" r:id="rId9"/>
    <p:sldId id="274" r:id="rId10"/>
    <p:sldId id="275" r:id="rId11"/>
    <p:sldId id="281" r:id="rId12"/>
    <p:sldId id="283" r:id="rId1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87">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6"/>
    <p:restoredTop sz="96419"/>
  </p:normalViewPr>
  <p:slideViewPr>
    <p:cSldViewPr snapToGrid="0" snapToObjects="1">
      <p:cViewPr varScale="1">
        <p:scale>
          <a:sx n="81" d="100"/>
          <a:sy n="81" d="100"/>
        </p:scale>
        <p:origin x="184" y="1712"/>
      </p:cViewPr>
      <p:guideLst>
        <p:guide orient="horz" pos="1687"/>
        <p:guide pos="286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EFF5A-07B1-3747-8616-D43EB583DEEB}"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647AE-CB15-7349-913A-DD8A1E0F18CA}" type="slidenum">
              <a:rPr lang="en-US" smtClean="0"/>
              <a:t>‹#›</a:t>
            </a:fld>
            <a:endParaRPr lang="en-US"/>
          </a:p>
        </p:txBody>
      </p:sp>
    </p:spTree>
    <p:extLst>
      <p:ext uri="{BB962C8B-B14F-4D97-AF65-F5344CB8AC3E}">
        <p14:creationId xmlns:p14="http://schemas.microsoft.com/office/powerpoint/2010/main" val="323231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Tanaka Chitete and I am a Bachelor of Advanced Computing (Honours) student, </a:t>
            </a:r>
          </a:p>
          <a:p>
            <a:endParaRPr lang="en-US" dirty="0"/>
          </a:p>
          <a:p>
            <a:r>
              <a:rPr lang="en-US" dirty="0"/>
              <a:t>my research supervisor is Dr. Rahul Gopinath, and;</a:t>
            </a:r>
          </a:p>
          <a:p>
            <a:endParaRPr lang="en-US" dirty="0"/>
          </a:p>
          <a:p>
            <a:r>
              <a:rPr lang="en-US" dirty="0"/>
              <a:t>my honours project is titled ‘Achieving reproducibility with computational notebooks’.</a:t>
            </a:r>
          </a:p>
        </p:txBody>
      </p:sp>
      <p:sp>
        <p:nvSpPr>
          <p:cNvPr id="4" name="Slide Number Placeholder 3"/>
          <p:cNvSpPr>
            <a:spLocks noGrp="1"/>
          </p:cNvSpPr>
          <p:nvPr>
            <p:ph type="sldNum" sz="quarter" idx="5"/>
          </p:nvPr>
        </p:nvSpPr>
        <p:spPr/>
        <p:txBody>
          <a:bodyPr/>
          <a:lstStyle/>
          <a:p>
            <a:fld id="{8BD647AE-CB15-7349-913A-DD8A1E0F18CA}" type="slidenum">
              <a:rPr lang="en-US" smtClean="0"/>
              <a:t>1</a:t>
            </a:fld>
            <a:endParaRPr lang="en-US"/>
          </a:p>
        </p:txBody>
      </p:sp>
    </p:spTree>
    <p:extLst>
      <p:ext uri="{BB962C8B-B14F-4D97-AF65-F5344CB8AC3E}">
        <p14:creationId xmlns:p14="http://schemas.microsoft.com/office/powerpoint/2010/main" val="223512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my research plans.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CMR12"/>
              </a:rPr>
              <a:t>Firstly, let’s discuss the research plan for the implementation.</a:t>
            </a:r>
            <a:endParaRPr lang="en-US" dirty="0"/>
          </a:p>
          <a:p>
            <a:endParaRPr lang="en-US" dirty="0"/>
          </a:p>
          <a:p>
            <a:r>
              <a:rPr lang="en-US" dirty="0"/>
              <a:t>From June until September, I plan to develop the solution, itself.</a:t>
            </a:r>
          </a:p>
          <a:p>
            <a:endParaRPr lang="en-US" dirty="0"/>
          </a:p>
          <a:p>
            <a:r>
              <a:rPr lang="en-US" dirty="0"/>
              <a:t>Thereafter, In September and October, I plan to evaluate the solution by conducting a usability study.</a:t>
            </a:r>
          </a:p>
        </p:txBody>
      </p:sp>
      <p:sp>
        <p:nvSpPr>
          <p:cNvPr id="4" name="Slide Number Placeholder 3"/>
          <p:cNvSpPr>
            <a:spLocks noGrp="1"/>
          </p:cNvSpPr>
          <p:nvPr>
            <p:ph type="sldNum" sz="quarter" idx="5"/>
          </p:nvPr>
        </p:nvSpPr>
        <p:spPr/>
        <p:txBody>
          <a:bodyPr/>
          <a:lstStyle/>
          <a:p>
            <a:fld id="{8BD647AE-CB15-7349-913A-DD8A1E0F18CA}" type="slidenum">
              <a:rPr lang="en-US" smtClean="0"/>
              <a:t>10</a:t>
            </a:fld>
            <a:endParaRPr lang="en-US"/>
          </a:p>
        </p:txBody>
      </p:sp>
    </p:spTree>
    <p:extLst>
      <p:ext uri="{BB962C8B-B14F-4D97-AF65-F5344CB8AC3E}">
        <p14:creationId xmlns:p14="http://schemas.microsoft.com/office/powerpoint/2010/main" val="1963255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CMR12"/>
              </a:rPr>
              <a:t>Secondly, let’s discuss the research plan for the thesis.</a:t>
            </a:r>
            <a:endParaRPr lang="en-US" dirty="0"/>
          </a:p>
          <a:p>
            <a:endParaRPr lang="en-US" dirty="0"/>
          </a:p>
          <a:p>
            <a:r>
              <a:rPr lang="en-US" dirty="0"/>
              <a:t>From June until October, I plan to conduct an ongoing literature review.</a:t>
            </a:r>
          </a:p>
          <a:p>
            <a:endParaRPr lang="en-US" dirty="0"/>
          </a:p>
          <a:p>
            <a:r>
              <a:rPr lang="en-US" dirty="0"/>
              <a:t>In June and July, I plan to write the introduction.</a:t>
            </a:r>
          </a:p>
          <a:p>
            <a:endParaRPr lang="en-US" dirty="0"/>
          </a:p>
          <a:p>
            <a:r>
              <a:rPr lang="en-US" dirty="0"/>
              <a:t>In July and August, I plan to write the background.</a:t>
            </a:r>
          </a:p>
          <a:p>
            <a:endParaRPr lang="en-US" dirty="0"/>
          </a:p>
          <a:p>
            <a:r>
              <a:rPr lang="en-US" dirty="0"/>
              <a:t>In August and September, I plan to write the methodology.</a:t>
            </a:r>
          </a:p>
          <a:p>
            <a:endParaRPr lang="en-US" dirty="0"/>
          </a:p>
          <a:p>
            <a:r>
              <a:rPr lang="en-US" dirty="0"/>
              <a:t>In September and October, as I previously mentioned, I plan to evaluate the solution. After conducting the usability study, I will synthesis my findings and detail them in my thesis.</a:t>
            </a:r>
          </a:p>
          <a:p>
            <a:endParaRPr lang="en-US" dirty="0"/>
          </a:p>
          <a:p>
            <a:r>
              <a:rPr lang="en-US" dirty="0"/>
              <a:t>Finally, in November, I plan to write the conclusion.</a:t>
            </a:r>
          </a:p>
        </p:txBody>
      </p:sp>
      <p:sp>
        <p:nvSpPr>
          <p:cNvPr id="4" name="Slide Number Placeholder 3"/>
          <p:cNvSpPr>
            <a:spLocks noGrp="1"/>
          </p:cNvSpPr>
          <p:nvPr>
            <p:ph type="sldNum" sz="quarter" idx="5"/>
          </p:nvPr>
        </p:nvSpPr>
        <p:spPr/>
        <p:txBody>
          <a:bodyPr/>
          <a:lstStyle/>
          <a:p>
            <a:fld id="{8BD647AE-CB15-7349-913A-DD8A1E0F18CA}" type="slidenum">
              <a:rPr lang="en-US" smtClean="0"/>
              <a:t>11</a:t>
            </a:fld>
            <a:endParaRPr lang="en-US"/>
          </a:p>
        </p:txBody>
      </p:sp>
    </p:spTree>
    <p:extLst>
      <p:ext uri="{BB962C8B-B14F-4D97-AF65-F5344CB8AC3E}">
        <p14:creationId xmlns:p14="http://schemas.microsoft.com/office/powerpoint/2010/main" val="2096320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Thank you for listening.</a:t>
            </a:r>
          </a:p>
        </p:txBody>
      </p:sp>
      <p:sp>
        <p:nvSpPr>
          <p:cNvPr id="4" name="Slide Number Placeholder 3"/>
          <p:cNvSpPr>
            <a:spLocks noGrp="1"/>
          </p:cNvSpPr>
          <p:nvPr>
            <p:ph type="sldNum" sz="quarter" idx="5"/>
          </p:nvPr>
        </p:nvSpPr>
        <p:spPr/>
        <p:txBody>
          <a:bodyPr/>
          <a:lstStyle/>
          <a:p>
            <a:fld id="{8BD647AE-CB15-7349-913A-DD8A1E0F18CA}" type="slidenum">
              <a:rPr lang="en-US" smtClean="0"/>
              <a:t>12</a:t>
            </a:fld>
            <a:endParaRPr lang="en-US"/>
          </a:p>
        </p:txBody>
      </p:sp>
    </p:spTree>
    <p:extLst>
      <p:ext uri="{BB962C8B-B14F-4D97-AF65-F5344CB8AC3E}">
        <p14:creationId xmlns:p14="http://schemas.microsoft.com/office/powerpoint/2010/main" val="336643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off with a little context.</a:t>
            </a:r>
          </a:p>
          <a:p>
            <a:endParaRPr lang="en-US" dirty="0"/>
          </a:p>
          <a:p>
            <a:r>
              <a:rPr lang="en-US" dirty="0"/>
              <a:t>Reproducibility represents the most essential aspect of any scientific discipline and disseminating research by means of a computational notebook is meaningful only to the extent which the notebook itself can be reproduced. Unfortunately, computational notebooks don’t have a great reputation when it comes to reproducibility.</a:t>
            </a:r>
          </a:p>
          <a:p>
            <a:endParaRPr lang="en-US" dirty="0"/>
          </a:p>
          <a:p>
            <a:r>
              <a:rPr lang="en-US" dirty="0"/>
              <a:t>This is due to the fact that reproducibility within the context of computational notebooks differs greatly from regular source code–in essence, scripts. Considering scripts, the primary artifact that a programmer works with is the script itself. Considering notebooks, however, programmers work with a broader range of artifacts: source code, data and parameters used to run the code, text output from the code, visualisations, and tables.</a:t>
            </a:r>
          </a:p>
          <a:p>
            <a:endParaRPr lang="en-AU"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TimesNewRomanPSMT"/>
              </a:rPr>
              <a:t>With a particular focus on Jupyter Notebooks, </a:t>
            </a:r>
            <a:r>
              <a:rPr lang="en-US" dirty="0"/>
              <a:t>we have identified that the process of achieving reproducibility, and furthermore, extensibility with computational notebooks, consists of replicating internal state, resolving external dependencies, and supporting collaboration.</a:t>
            </a:r>
          </a:p>
        </p:txBody>
      </p:sp>
      <p:sp>
        <p:nvSpPr>
          <p:cNvPr id="4" name="Slide Number Placeholder 3"/>
          <p:cNvSpPr>
            <a:spLocks noGrp="1"/>
          </p:cNvSpPr>
          <p:nvPr>
            <p:ph type="sldNum" sz="quarter" idx="5"/>
          </p:nvPr>
        </p:nvSpPr>
        <p:spPr/>
        <p:txBody>
          <a:bodyPr/>
          <a:lstStyle/>
          <a:p>
            <a:fld id="{8BD647AE-CB15-7349-913A-DD8A1E0F18CA}" type="slidenum">
              <a:rPr lang="en-US" smtClean="0"/>
              <a:t>2</a:t>
            </a:fld>
            <a:endParaRPr lang="en-US"/>
          </a:p>
        </p:txBody>
      </p:sp>
    </p:spTree>
    <p:extLst>
      <p:ext uri="{BB962C8B-B14F-4D97-AF65-F5344CB8AC3E}">
        <p14:creationId xmlns:p14="http://schemas.microsoft.com/office/powerpoint/2010/main" val="190065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research questions.</a:t>
            </a:r>
          </a:p>
          <a:p>
            <a:endParaRPr lang="en-US" dirty="0"/>
          </a:p>
          <a:p>
            <a:r>
              <a:rPr lang="en-US" dirty="0"/>
              <a:t>Our questions seek to address each of the aforementioned points.</a:t>
            </a:r>
            <a:br>
              <a:rPr lang="en-US" dirty="0"/>
            </a:br>
            <a:endParaRPr lang="en-US" dirty="0"/>
          </a:p>
          <a:p>
            <a:r>
              <a:rPr lang="en-US" dirty="0"/>
              <a:t>Firstly, how could we achieve the saving and restoration of a partially-computed notebook?</a:t>
            </a:r>
          </a:p>
          <a:p>
            <a:endParaRPr lang="en-US" dirty="0"/>
          </a:p>
          <a:p>
            <a:r>
              <a:rPr lang="en-US" dirty="0"/>
              <a:t>Secondly, how could we achieve the lightweight sharing of a notebook–inclusive of dependencies–with minimal expectations on the receiver?</a:t>
            </a:r>
          </a:p>
          <a:p>
            <a:endParaRPr lang="en-US" dirty="0"/>
          </a:p>
          <a:p>
            <a:r>
              <a:rPr lang="en-US" dirty="0"/>
              <a:t>Thirdly, how could we achieve the collaboration of multiple users on a single notebook?</a:t>
            </a:r>
          </a:p>
        </p:txBody>
      </p:sp>
      <p:sp>
        <p:nvSpPr>
          <p:cNvPr id="4" name="Slide Number Placeholder 3"/>
          <p:cNvSpPr>
            <a:spLocks noGrp="1"/>
          </p:cNvSpPr>
          <p:nvPr>
            <p:ph type="sldNum" sz="quarter" idx="5"/>
          </p:nvPr>
        </p:nvSpPr>
        <p:spPr/>
        <p:txBody>
          <a:bodyPr/>
          <a:lstStyle/>
          <a:p>
            <a:fld id="{8BD647AE-CB15-7349-913A-DD8A1E0F18CA}" type="slidenum">
              <a:rPr lang="en-US" smtClean="0"/>
              <a:t>3</a:t>
            </a:fld>
            <a:endParaRPr lang="en-US"/>
          </a:p>
        </p:txBody>
      </p:sp>
    </p:spTree>
    <p:extLst>
      <p:ext uri="{BB962C8B-B14F-4D97-AF65-F5344CB8AC3E}">
        <p14:creationId xmlns:p14="http://schemas.microsoft.com/office/powerpoint/2010/main" val="199587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Moving on to our critical literature review.</a:t>
            </a:r>
          </a:p>
          <a:p>
            <a:endParaRPr lang="en-AU" sz="1800" dirty="0">
              <a:effectLst/>
              <a:latin typeface="CMR12"/>
            </a:endParaRPr>
          </a:p>
          <a:p>
            <a:r>
              <a:rPr lang="en-AU" sz="1800" dirty="0">
                <a:effectLst/>
                <a:latin typeface="CMR12"/>
              </a:rPr>
              <a:t>Firstly, let’s discuss replicating partially-computed notebooks.</a:t>
            </a:r>
          </a:p>
          <a:p>
            <a:endParaRPr lang="en-AU" sz="1800" dirty="0">
              <a:effectLst/>
              <a:latin typeface="CMR12"/>
            </a:endParaRPr>
          </a:p>
          <a:p>
            <a:r>
              <a:rPr lang="en-AU" sz="1800" dirty="0">
                <a:effectLst/>
                <a:latin typeface="CMR12"/>
              </a:rPr>
              <a:t>Reviewed works achieve notebook replication through either a </a:t>
            </a:r>
            <a:r>
              <a:rPr lang="en-AU" sz="1800" dirty="0">
                <a:effectLst/>
                <a:latin typeface="CMTI12"/>
              </a:rPr>
              <a:t>snapshot-based </a:t>
            </a:r>
            <a:r>
              <a:rPr lang="en-AU" sz="1800" dirty="0">
                <a:effectLst/>
                <a:latin typeface="CMR12"/>
              </a:rPr>
              <a:t>or </a:t>
            </a:r>
            <a:r>
              <a:rPr lang="en-AU" sz="1800" dirty="0">
                <a:effectLst/>
                <a:latin typeface="CMTI12"/>
              </a:rPr>
              <a:t>provenance-based </a:t>
            </a:r>
            <a:r>
              <a:rPr lang="en-AU" sz="1800" dirty="0">
                <a:effectLst/>
                <a:latin typeface="CMR12"/>
              </a:rPr>
              <a:t>approach. Snapshot-based replication aims to replicate the state of a notebook at a specific point in time during the computational workflow. Provenance replication, on the other hand, seeks to replicate all artifacts pertaining to the computational workflow—inputs, processes, and outputs; documenting their evolution throughout the lifetime of a notebook. </a:t>
            </a:r>
            <a:br>
              <a:rPr lang="en-AU" sz="1800" dirty="0">
                <a:effectLst/>
                <a:latin typeface="CMR12"/>
              </a:rPr>
            </a:br>
            <a:endParaRPr lang="en-AU" sz="1800" dirty="0">
              <a:effectLst/>
              <a:latin typeface="CMR12"/>
            </a:endParaRPr>
          </a:p>
          <a:p>
            <a:r>
              <a:rPr lang="en-AU" sz="1800" dirty="0">
                <a:effectLst/>
                <a:latin typeface="CMR12"/>
              </a:rPr>
              <a:t>Through subsequent performance analysis, it is shown that both snapshot-based works achieve complete internal state replication. In addition, it is shown that the first solution introduces minimal time overhead through its mechanisms, and that the second can significantly lower operating costs for vendors—all while maintaining the user experience.</a:t>
            </a:r>
          </a:p>
          <a:p>
            <a:endParaRPr lang="en-AU" sz="1800" dirty="0">
              <a:effectLst/>
              <a:latin typeface="CMR12"/>
            </a:endParaRPr>
          </a:p>
          <a:p>
            <a:r>
              <a:rPr lang="en-AU" sz="1800" dirty="0">
                <a:effectLst/>
                <a:latin typeface="CMR12"/>
              </a:rPr>
              <a:t>It is important to note that provenance-based solutions are advantageous in the sense that they replicate the entire lifetime of a notebook as opposed to a mere ‘snapshot’, allowing programmers to gather more meaningful insights from the outputs of their notebooks. However, the provenance-based replication schemes we reviewed are highly-complex. In addition, the research and development involved in implementing such a scheme would make it completely infeasible for an honours project. Therefore, we shall focus on implementing a snapshot-based scheme, instead.</a:t>
            </a:r>
          </a:p>
          <a:p>
            <a:endParaRPr lang="en-AU" sz="1800" dirty="0">
              <a:effectLst/>
              <a:latin typeface="CMR12"/>
            </a:endParaRPr>
          </a:p>
        </p:txBody>
      </p:sp>
      <p:sp>
        <p:nvSpPr>
          <p:cNvPr id="4" name="Slide Number Placeholder 3"/>
          <p:cNvSpPr>
            <a:spLocks noGrp="1"/>
          </p:cNvSpPr>
          <p:nvPr>
            <p:ph type="sldNum" sz="quarter" idx="5"/>
          </p:nvPr>
        </p:nvSpPr>
        <p:spPr/>
        <p:txBody>
          <a:bodyPr/>
          <a:lstStyle/>
          <a:p>
            <a:fld id="{8BD647AE-CB15-7349-913A-DD8A1E0F18CA}" type="slidenum">
              <a:rPr lang="en-US" smtClean="0"/>
              <a:t>4</a:t>
            </a:fld>
            <a:endParaRPr lang="en-US"/>
          </a:p>
        </p:txBody>
      </p:sp>
    </p:spTree>
    <p:extLst>
      <p:ext uri="{BB962C8B-B14F-4D97-AF65-F5344CB8AC3E}">
        <p14:creationId xmlns:p14="http://schemas.microsoft.com/office/powerpoint/2010/main" val="378518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Secondly, let’s discuss resolving dependencies.</a:t>
            </a:r>
          </a:p>
          <a:p>
            <a:endParaRPr lang="en-AU" sz="1800" dirty="0">
              <a:effectLst/>
              <a:latin typeface="CMR12"/>
            </a:endParaRPr>
          </a:p>
          <a:p>
            <a:r>
              <a:rPr lang="en-AU" sz="1800" dirty="0">
                <a:effectLst/>
                <a:latin typeface="CMR12"/>
              </a:rPr>
              <a:t>Existing research achieves dependency resolution through either </a:t>
            </a:r>
            <a:r>
              <a:rPr lang="en-AU" sz="1800" dirty="0">
                <a:effectLst/>
                <a:latin typeface="CMTI12"/>
              </a:rPr>
              <a:t>static </a:t>
            </a:r>
            <a:r>
              <a:rPr lang="en-AU" sz="1800" dirty="0">
                <a:effectLst/>
                <a:latin typeface="CMR12"/>
              </a:rPr>
              <a:t>or </a:t>
            </a:r>
            <a:r>
              <a:rPr lang="en-AU" sz="1800" dirty="0">
                <a:effectLst/>
                <a:latin typeface="CMTI12"/>
              </a:rPr>
              <a:t>dynamic </a:t>
            </a:r>
            <a:r>
              <a:rPr lang="en-AU" sz="1800" dirty="0">
                <a:effectLst/>
                <a:latin typeface="CMR12"/>
              </a:rPr>
              <a:t>means. Static dependency resolution aims to resolve library dependencies prior to the execution of a notebook. Dynamic dependency resolution, on the other hand, seeks to resolve dependency issues during execution. </a:t>
            </a:r>
          </a:p>
          <a:p>
            <a:endParaRPr lang="en-AU" sz="1800" dirty="0">
              <a:effectLst/>
              <a:latin typeface="CMR12"/>
            </a:endParaRPr>
          </a:p>
          <a:p>
            <a:r>
              <a:rPr lang="en-AU" sz="1800" dirty="0">
                <a:effectLst/>
                <a:latin typeface="CMR12"/>
              </a:rPr>
              <a:t>Conducted performance analysis show that the reviewed static resolution work achieves dependency resolution to a remarkably high degree. The solution was able to restore the execution environments of more than 80% of the notebooks it was executed against, and it achieved this while also introducing minimal time overhead during execution—processing each input notebook in less than 4 seconds on average.</a:t>
            </a:r>
          </a:p>
          <a:p>
            <a:endParaRPr lang="en-AU" sz="1800" dirty="0">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MR12"/>
              </a:rPr>
              <a:t>The reviewed dynamic resolution work was found to be highly ineffective—i</a:t>
            </a:r>
            <a:r>
              <a:rPr lang="en-AU" sz="1800" dirty="0"/>
              <a:t>t was able to successfully restore the executability of only half of the input notebooks it received. Furthermore, t</a:t>
            </a:r>
            <a:r>
              <a:rPr lang="en-AU" sz="1800" dirty="0">
                <a:effectLst/>
                <a:latin typeface="CMR12"/>
              </a:rPr>
              <a:t>he overhead associated with on-the-fly dependency resolution—firstly, the interpreter raising an exception; secondly, the solution analysing it, and; thirdly, attempting to handle the associated error by rewriting the notebook with the accompanying fix—all means that dynamic solutions are inherently inefficient. Therefore, our work will only consider implementing static dependency resolution.</a:t>
            </a:r>
          </a:p>
          <a:p>
            <a:endParaRPr lang="en-AU" sz="1200" dirty="0">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CMR12"/>
            </a:endParaRPr>
          </a:p>
        </p:txBody>
      </p:sp>
      <p:sp>
        <p:nvSpPr>
          <p:cNvPr id="4" name="Slide Number Placeholder 3"/>
          <p:cNvSpPr>
            <a:spLocks noGrp="1"/>
          </p:cNvSpPr>
          <p:nvPr>
            <p:ph type="sldNum" sz="quarter" idx="5"/>
          </p:nvPr>
        </p:nvSpPr>
        <p:spPr/>
        <p:txBody>
          <a:bodyPr/>
          <a:lstStyle/>
          <a:p>
            <a:fld id="{8BD647AE-CB15-7349-913A-DD8A1E0F18CA}" type="slidenum">
              <a:rPr lang="en-US" smtClean="0"/>
              <a:t>5</a:t>
            </a:fld>
            <a:endParaRPr lang="en-US"/>
          </a:p>
        </p:txBody>
      </p:sp>
    </p:spTree>
    <p:extLst>
      <p:ext uri="{BB962C8B-B14F-4D97-AF65-F5344CB8AC3E}">
        <p14:creationId xmlns:p14="http://schemas.microsoft.com/office/powerpoint/2010/main" val="3263018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Finally, let’s discuss supporting collaboration.</a:t>
            </a:r>
          </a:p>
          <a:p>
            <a:endParaRPr lang="en-AU" sz="1800" dirty="0">
              <a:effectLst/>
              <a:latin typeface="CMR12"/>
            </a:endParaRPr>
          </a:p>
          <a:p>
            <a:r>
              <a:rPr lang="en-AU" sz="1800" dirty="0">
                <a:effectLst/>
                <a:latin typeface="CMR12"/>
              </a:rPr>
              <a:t>Prevailing literature achieves notebook collaboration through implementing either </a:t>
            </a:r>
            <a:r>
              <a:rPr lang="en-AU" sz="1800" dirty="0">
                <a:effectLst/>
                <a:latin typeface="CMTI12"/>
              </a:rPr>
              <a:t>version control </a:t>
            </a:r>
            <a:r>
              <a:rPr lang="en-AU" sz="1800" dirty="0">
                <a:effectLst/>
                <a:latin typeface="CMR12"/>
              </a:rPr>
              <a:t>or </a:t>
            </a:r>
            <a:r>
              <a:rPr lang="en-AU" sz="1800" dirty="0">
                <a:effectLst/>
                <a:latin typeface="CMTI12"/>
              </a:rPr>
              <a:t>synchronous editing</a:t>
            </a:r>
            <a:r>
              <a:rPr lang="en-AU" sz="1800" dirty="0">
                <a:effectLst/>
                <a:latin typeface="CMR12"/>
              </a:rPr>
              <a:t>. Version control is the process of tracking and managing changes to source code and its related artifacts. Synchronous editing, on the other hand, is an editing format where multiple people can edit the same document simultaneously.</a:t>
            </a:r>
          </a:p>
          <a:p>
            <a:endParaRPr lang="en-AU" sz="1800" dirty="0">
              <a:effectLst/>
              <a:latin typeface="CMR12"/>
            </a:endParaRPr>
          </a:p>
          <a:p>
            <a:r>
              <a:rPr lang="en-AU" sz="1800" dirty="0">
                <a:effectLst/>
                <a:latin typeface="CMR12"/>
              </a:rPr>
              <a:t>Ensuing usability studies demonstrated that the reviewed version control work adequately satisfied the participants fundamental need for version control for computational notebooks—illustrating the potential of such a solution in both research and professional contexts.</a:t>
            </a:r>
          </a:p>
          <a:p>
            <a:endParaRPr lang="en-AU" sz="1800" dirty="0">
              <a:effectLst/>
              <a:latin typeface="CMR12"/>
            </a:endParaRPr>
          </a:p>
          <a:p>
            <a:r>
              <a:rPr lang="en-AU" sz="1800" dirty="0">
                <a:effectLst/>
                <a:latin typeface="CMR12"/>
              </a:rPr>
              <a:t>In the reviewed synchronous editing work, the authors also conducted their own usability study. To summarise their findings, they found that while synchronous editing promises to improve collaboration in programmatic contexts, synced notebooks give rise to numerous issues–inadvertent interference, lack of awareness, and privacy concerns. In addition, the highly-complex nature of synchronous-editing makes an associated implementation wholly infeasible for an honours project. That said, version control would be the more appropriate collaborative feature for our work. </a:t>
            </a:r>
          </a:p>
        </p:txBody>
      </p:sp>
      <p:sp>
        <p:nvSpPr>
          <p:cNvPr id="4" name="Slide Number Placeholder 3"/>
          <p:cNvSpPr>
            <a:spLocks noGrp="1"/>
          </p:cNvSpPr>
          <p:nvPr>
            <p:ph type="sldNum" sz="quarter" idx="5"/>
          </p:nvPr>
        </p:nvSpPr>
        <p:spPr/>
        <p:txBody>
          <a:bodyPr/>
          <a:lstStyle/>
          <a:p>
            <a:fld id="{8BD647AE-CB15-7349-913A-DD8A1E0F18CA}" type="slidenum">
              <a:rPr lang="en-US" smtClean="0"/>
              <a:t>6</a:t>
            </a:fld>
            <a:endParaRPr lang="en-US"/>
          </a:p>
        </p:txBody>
      </p:sp>
    </p:spTree>
    <p:extLst>
      <p:ext uri="{BB962C8B-B14F-4D97-AF65-F5344CB8AC3E}">
        <p14:creationId xmlns:p14="http://schemas.microsoft.com/office/powerpoint/2010/main" val="240516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Moving on to the identified research gap. </a:t>
            </a:r>
          </a:p>
          <a:p>
            <a:endParaRPr lang="en-AU" sz="1800" dirty="0">
              <a:effectLst/>
              <a:latin typeface="CMR12"/>
            </a:endParaRPr>
          </a:p>
          <a:p>
            <a:r>
              <a:rPr lang="en-AU" sz="1800" dirty="0">
                <a:effectLst/>
                <a:latin typeface="CMR12"/>
              </a:rPr>
              <a:t>With our literature review complete, it became evidently apparent that…</a:t>
            </a:r>
          </a:p>
          <a:p>
            <a:endParaRPr lang="en-AU" sz="1800" dirty="0">
              <a:effectLst/>
              <a:latin typeface="CMR12"/>
            </a:endParaRPr>
          </a:p>
          <a:p>
            <a:r>
              <a:rPr lang="en-AU" sz="1800" dirty="0">
                <a:effectLst/>
                <a:latin typeface="CMR12"/>
              </a:rPr>
              <a:t>No singular work achieves state replication, dependency resolution, and facilitation of collaboration for general purpose computational notebooks.</a:t>
            </a:r>
          </a:p>
          <a:p>
            <a:endParaRPr lang="en-AU" sz="1800" dirty="0">
              <a:effectLst/>
              <a:latin typeface="CMR12"/>
            </a:endParaRPr>
          </a:p>
          <a:p>
            <a:r>
              <a:rPr lang="en-AU" sz="1800" dirty="0">
                <a:effectLst/>
                <a:latin typeface="CMR12"/>
              </a:rPr>
              <a:t>Each of the aforementioned works addresses only a subset of the proposed research questions. </a:t>
            </a:r>
          </a:p>
        </p:txBody>
      </p:sp>
      <p:sp>
        <p:nvSpPr>
          <p:cNvPr id="4" name="Slide Number Placeholder 3"/>
          <p:cNvSpPr>
            <a:spLocks noGrp="1"/>
          </p:cNvSpPr>
          <p:nvPr>
            <p:ph type="sldNum" sz="quarter" idx="5"/>
          </p:nvPr>
        </p:nvSpPr>
        <p:spPr/>
        <p:txBody>
          <a:bodyPr/>
          <a:lstStyle/>
          <a:p>
            <a:fld id="{8BD647AE-CB15-7349-913A-DD8A1E0F18CA}" type="slidenum">
              <a:rPr lang="en-US" smtClean="0"/>
              <a:t>7</a:t>
            </a:fld>
            <a:endParaRPr lang="en-US"/>
          </a:p>
        </p:txBody>
      </p:sp>
    </p:spTree>
    <p:extLst>
      <p:ext uri="{BB962C8B-B14F-4D97-AF65-F5344CB8AC3E}">
        <p14:creationId xmlns:p14="http://schemas.microsoft.com/office/powerpoint/2010/main" val="3326168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MR12"/>
              </a:rPr>
              <a:t>Moving on to our proposed solution.</a:t>
            </a:r>
          </a:p>
          <a:p>
            <a:endParaRPr lang="en-AU" sz="1800" dirty="0">
              <a:effectLst/>
              <a:latin typeface="CMR12"/>
            </a:endParaRPr>
          </a:p>
          <a:p>
            <a:r>
              <a:rPr lang="en-AU" sz="1800" dirty="0">
                <a:effectLst/>
                <a:latin typeface="CMR12"/>
              </a:rPr>
              <a:t>With this gap in mind, we intend to develop…</a:t>
            </a:r>
          </a:p>
          <a:p>
            <a:endParaRPr lang="en-AU" sz="1800" dirty="0">
              <a:effectLst/>
              <a:latin typeface="CMR12"/>
            </a:endParaRPr>
          </a:p>
          <a:p>
            <a:r>
              <a:rPr lang="en-AU" sz="1800" dirty="0">
                <a:effectLst/>
                <a:latin typeface="CMR12"/>
              </a:rPr>
              <a:t>…a fully self-contained JupyterLite environment implemented within an HTML file. With our solution, we intend to achieve internal state replication, dependency resolution, and facilitation of collaboration.</a:t>
            </a:r>
          </a:p>
        </p:txBody>
      </p:sp>
      <p:sp>
        <p:nvSpPr>
          <p:cNvPr id="4" name="Slide Number Placeholder 3"/>
          <p:cNvSpPr>
            <a:spLocks noGrp="1"/>
          </p:cNvSpPr>
          <p:nvPr>
            <p:ph type="sldNum" sz="quarter" idx="5"/>
          </p:nvPr>
        </p:nvSpPr>
        <p:spPr/>
        <p:txBody>
          <a:bodyPr/>
          <a:lstStyle/>
          <a:p>
            <a:fld id="{8BD647AE-CB15-7349-913A-DD8A1E0F18CA}" type="slidenum">
              <a:rPr lang="en-US" smtClean="0"/>
              <a:t>8</a:t>
            </a:fld>
            <a:endParaRPr lang="en-US"/>
          </a:p>
        </p:txBody>
      </p:sp>
    </p:spTree>
    <p:extLst>
      <p:ext uri="{BB962C8B-B14F-4D97-AF65-F5344CB8AC3E}">
        <p14:creationId xmlns:p14="http://schemas.microsoft.com/office/powerpoint/2010/main" val="14151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CMR12"/>
              </a:rPr>
              <a:t>Moving on to our research methods.</a:t>
            </a:r>
          </a:p>
          <a:p>
            <a:endParaRPr lang="en-AU" sz="1200" dirty="0">
              <a:effectLst/>
              <a:latin typeface="CMR12"/>
            </a:endParaRPr>
          </a:p>
          <a:p>
            <a:r>
              <a:rPr lang="en-AU" sz="1200" dirty="0">
                <a:effectLst/>
                <a:latin typeface="CMR12"/>
              </a:rPr>
              <a:t>I will begin my work by cloning the repository of the most recent stable distribution of JupyterLite.</a:t>
            </a:r>
          </a:p>
          <a:p>
            <a:endParaRPr lang="en-AU" sz="1200" dirty="0">
              <a:effectLst/>
              <a:latin typeface="CMR12"/>
            </a:endParaRPr>
          </a:p>
          <a:p>
            <a:r>
              <a:rPr lang="en-AU" sz="1200" dirty="0">
                <a:effectLst/>
                <a:latin typeface="CMR12"/>
              </a:rPr>
              <a:t>To encapsulate an empty JupyterLite environment, I intend to embed all local files present inside of the cloned repository into a single HTML file. Thereafter, I intend to embed all remote files requests over the network into the same HTML file. The intended result of this work will be fully self-contained JupyterLite environment–inclusive of all dependencies.</a:t>
            </a:r>
          </a:p>
          <a:p>
            <a:endParaRPr lang="en-AU" sz="1200" dirty="0">
              <a:effectLst/>
              <a:latin typeface="CMR12"/>
            </a:endParaRPr>
          </a:p>
          <a:p>
            <a:r>
              <a:rPr lang="en-AU" sz="1200" dirty="0">
                <a:effectLst/>
                <a:latin typeface="CMR12"/>
              </a:rPr>
              <a:t>To instantiate a JupyterLite </a:t>
            </a:r>
            <a:r>
              <a:rPr lang="en-AU" sz="1200">
                <a:effectLst/>
                <a:latin typeface="CMR12"/>
              </a:rPr>
              <a:t>environment given </a:t>
            </a:r>
            <a:r>
              <a:rPr lang="en-AU" sz="1200" dirty="0">
                <a:effectLst/>
                <a:latin typeface="CMR12"/>
              </a:rPr>
              <a:t>user input, using my previous work, I intend to write a script that will embed the contents of an input Jupyter Notebook into a newly instantiated encapsulated environment. Thereafter, I intend to write another script which will install library dependencies contained in an environment dependency file into the encapsulated environment.</a:t>
            </a:r>
          </a:p>
          <a:p>
            <a:endParaRPr lang="en-AU" sz="2800" dirty="0"/>
          </a:p>
          <a:p>
            <a:r>
              <a:rPr lang="en-AU" sz="1200" dirty="0">
                <a:effectLst/>
                <a:latin typeface="CMR12"/>
              </a:rPr>
              <a:t>As a side note, to make my development artifacts reproducible, I will use a virtualisation environment throughout the implementation of my solution.</a:t>
            </a:r>
            <a:endParaRPr lang="en-AU" sz="2800" dirty="0"/>
          </a:p>
          <a:p>
            <a:endParaRPr lang="en-AU" sz="1800" dirty="0"/>
          </a:p>
          <a:p>
            <a:endParaRPr lang="en-AU" sz="1800" dirty="0"/>
          </a:p>
          <a:p>
            <a:endParaRPr lang="en-US" dirty="0"/>
          </a:p>
        </p:txBody>
      </p:sp>
      <p:sp>
        <p:nvSpPr>
          <p:cNvPr id="4" name="Slide Number Placeholder 3"/>
          <p:cNvSpPr>
            <a:spLocks noGrp="1"/>
          </p:cNvSpPr>
          <p:nvPr>
            <p:ph type="sldNum" sz="quarter" idx="5"/>
          </p:nvPr>
        </p:nvSpPr>
        <p:spPr/>
        <p:txBody>
          <a:bodyPr/>
          <a:lstStyle/>
          <a:p>
            <a:fld id="{8BD647AE-CB15-7349-913A-DD8A1E0F18CA}" type="slidenum">
              <a:rPr lang="en-US" smtClean="0"/>
              <a:t>9</a:t>
            </a:fld>
            <a:endParaRPr lang="en-US"/>
          </a:p>
        </p:txBody>
      </p:sp>
    </p:spTree>
    <p:extLst>
      <p:ext uri="{BB962C8B-B14F-4D97-AF65-F5344CB8AC3E}">
        <p14:creationId xmlns:p14="http://schemas.microsoft.com/office/powerpoint/2010/main" val="4106602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4" name="Picture Placeholder 13"/>
          <p:cNvSpPr>
            <a:spLocks noGrp="1"/>
          </p:cNvSpPr>
          <p:nvPr>
            <p:ph type="pic" sz="quarter" idx="12"/>
          </p:nvPr>
        </p:nvSpPr>
        <p:spPr>
          <a:xfrm>
            <a:off x="4587876" y="0"/>
            <a:ext cx="4556125" cy="5143500"/>
          </a:xfrm>
          <a:solidFill>
            <a:schemeClr val="bg1">
              <a:lumMod val="85000"/>
            </a:schemeClr>
          </a:solidFill>
        </p:spPr>
        <p:txBody>
          <a:bodyPr rtlCol="0" anchor="ctr">
            <a:normAutofit/>
          </a:bodyPr>
          <a:lstStyle>
            <a:lvl1pPr marL="0" indent="0" algn="ctr">
              <a:buNone/>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630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804526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551898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GB"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GB"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GB"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GB"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269F7152-Edit.jpg"/>
          <p:cNvPicPr>
            <a:picLocks noChangeAspect="1"/>
          </p:cNvPicPr>
          <p:nvPr userDrawn="1"/>
        </p:nvPicPr>
        <p:blipFill rotWithShape="1">
          <a:blip r:embed="rId3">
            <a:extLst>
              <a:ext uri="{28A0092B-C50C-407E-A947-70E740481C1C}">
                <a14:useLocalDpi xmlns:a14="http://schemas.microsoft.com/office/drawing/2010/main" val="0"/>
              </a:ext>
            </a:extLst>
          </a:blip>
          <a:srcRect l="20099" r="20655"/>
          <a:stretch/>
        </p:blipFill>
        <p:spPr>
          <a:xfrm>
            <a:off x="4579682" y="0"/>
            <a:ext cx="4564318" cy="5165567"/>
          </a:xfrm>
          <a:prstGeom prst="rect">
            <a:avLst/>
          </a:prstGeom>
        </p:spPr>
      </p:pic>
      <p:sp>
        <p:nvSpPr>
          <p:cNvPr id="12"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13"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chemeClr val="accent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Picture Placeholder 13"/>
          <p:cNvSpPr>
            <a:spLocks noGrp="1"/>
          </p:cNvSpPr>
          <p:nvPr>
            <p:ph type="pic" sz="quarter" idx="12"/>
          </p:nvPr>
        </p:nvSpPr>
        <p:spPr>
          <a:xfrm>
            <a:off x="454455" y="1350309"/>
            <a:ext cx="8226486" cy="3476622"/>
          </a:xfrm>
          <a:solidFill>
            <a:srgbClr val="D9D9D9"/>
          </a:solidFill>
        </p:spPr>
        <p:txBody>
          <a:bodyPr rtlCol="0" anchor="ctr">
            <a:normAutofit/>
          </a:bodyPr>
          <a:lstStyle>
            <a:lvl1pPr marL="0" indent="0" algn="ctr">
              <a:buNone/>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2" name="Picture 1" descr="PPT Template_widescreen_background file_charcoal.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9" name="Title 8"/>
          <p:cNvSpPr>
            <a:spLocks noGrp="1"/>
          </p:cNvSpPr>
          <p:nvPr>
            <p:ph type="title"/>
          </p:nvPr>
        </p:nvSpPr>
        <p:spPr>
          <a:xfrm>
            <a:off x="381884" y="1348200"/>
            <a:ext cx="3948874" cy="1224574"/>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412442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_widescreen_background file_blue.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7" name="Title 8"/>
          <p:cNvSpPr>
            <a:spLocks noGrp="1"/>
          </p:cNvSpPr>
          <p:nvPr>
            <p:ph type="title"/>
          </p:nvPr>
        </p:nvSpPr>
        <p:spPr>
          <a:xfrm>
            <a:off x="381884" y="1348200"/>
            <a:ext cx="3948874" cy="1388445"/>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857315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_widescreen_background file_yellow.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8" name="Title 8"/>
          <p:cNvSpPr>
            <a:spLocks noGrp="1"/>
          </p:cNvSpPr>
          <p:nvPr>
            <p:ph type="title"/>
          </p:nvPr>
        </p:nvSpPr>
        <p:spPr>
          <a:xfrm>
            <a:off x="381884" y="1348200"/>
            <a:ext cx="3948874" cy="1634252"/>
          </a:xfrm>
        </p:spPr>
        <p:txBody>
          <a:bodyPr tIns="0" anchor="t"/>
          <a:lstStyle>
            <a:lvl1pPr>
              <a:defRPr baseline="0">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14" name="Picture 13"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4.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6"/>
          <p:cNvPicPr>
            <a:picLocks noChangeAspect="1"/>
          </p:cNvPicPr>
          <p:nvPr userDrawn="1"/>
        </p:nvPicPr>
        <p:blipFill rotWithShape="1">
          <a:blip r:embed="rId3">
            <a:extLst>
              <a:ext uri="{28A0092B-C50C-407E-A947-70E740481C1C}">
                <a14:useLocalDpi xmlns:a14="http://schemas.microsoft.com/office/drawing/2010/main" val="0"/>
              </a:ext>
            </a:extLst>
          </a:blip>
          <a:srcRect l="6662" r="28959"/>
          <a:stretch/>
        </p:blipFill>
        <p:spPr bwMode="auto">
          <a:xfrm>
            <a:off x="4530724" y="0"/>
            <a:ext cx="461327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1747" r="18811"/>
          <a:stretch/>
        </p:blipFill>
        <p:spPr>
          <a:xfrm>
            <a:off x="4560888" y="1"/>
            <a:ext cx="4583112"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9" name="Picture 8"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3545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645169" y="313766"/>
            <a:ext cx="4035774" cy="4513166"/>
          </a:xfrm>
          <a:solidFill>
            <a:schemeClr val="bg1">
              <a:lumMod val="85000"/>
            </a:schemeClr>
          </a:solidFill>
          <a:ln>
            <a:noFill/>
          </a:ln>
        </p:spPr>
        <p:txBody>
          <a:bodyPr rtlCol="0" anchor="ctr">
            <a:normAutofit/>
          </a:bodyPr>
          <a:lstStyle>
            <a:lvl1pPr marL="0" indent="0" algn="ctr">
              <a:buNone/>
              <a:defRPr/>
            </a:lvl1pPr>
          </a:lstStyle>
          <a:p>
            <a:pPr lvl="0"/>
            <a:r>
              <a:rPr lang="en-GB" noProof="0"/>
              <a:t>Click icon to add picture</a:t>
            </a:r>
            <a:endParaRPr lang="en-US" noProof="0" dirty="0"/>
          </a:p>
        </p:txBody>
      </p:sp>
      <p:sp>
        <p:nvSpPr>
          <p:cNvPr id="11"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2"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6007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344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a:p>
            <a:pPr lvl="0"/>
            <a:r>
              <a:rPr lang="en-US" dirty="0"/>
              <a:t>Add bullet point</a:t>
            </a:r>
          </a:p>
          <a:p>
            <a:pPr lvl="0"/>
            <a:r>
              <a:rPr lang="en-US" dirty="0"/>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51" r:id="rId5"/>
    <p:sldLayoutId id="2147483752" r:id="rId6"/>
    <p:sldLayoutId id="2147483741" r:id="rId7"/>
    <p:sldLayoutId id="2147483742" r:id="rId8"/>
    <p:sldLayoutId id="2147483743" r:id="rId9"/>
    <p:sldLayoutId id="2147483744" r:id="rId10"/>
    <p:sldLayoutId id="2147483745" r:id="rId11"/>
    <p:sldLayoutId id="2147483746"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47" r:id="rId21"/>
    <p:sldLayoutId id="2147483748" r:id="rId22"/>
    <p:sldLayoutId id="2147483749" r:id="rId23"/>
    <p:sldLayoutId id="2147483750" r:id="rId24"/>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fontAlgn="auto">
              <a:spcAft>
                <a:spcPts val="0"/>
              </a:spcAft>
              <a:defRPr/>
            </a:pPr>
            <a:r>
              <a:rPr lang="en-US" sz="2400" dirty="0">
                <a:ea typeface="+mj-ea"/>
              </a:rPr>
              <a:t>Achieving reproducibility with computational notebooks</a:t>
            </a:r>
            <a:endParaRPr lang="en-US" sz="2400" b="0" dirty="0">
              <a:solidFill>
                <a:schemeClr val="tx1"/>
              </a:solidFill>
              <a:ea typeface="+mj-ea"/>
            </a:endParaRPr>
          </a:p>
        </p:txBody>
      </p:sp>
      <p:sp>
        <p:nvSpPr>
          <p:cNvPr id="3" name="Text Placeholder 2"/>
          <p:cNvSpPr>
            <a:spLocks noGrp="1"/>
          </p:cNvSpPr>
          <p:nvPr>
            <p:ph type="body" sz="quarter" idx="11"/>
          </p:nvPr>
        </p:nvSpPr>
        <p:spPr/>
        <p:txBody>
          <a:bodyPr rtlCol="0">
            <a:noAutofit/>
          </a:bodyPr>
          <a:lstStyle/>
          <a:p>
            <a:pPr eaLnBrk="1" fontAlgn="auto" hangingPunct="1">
              <a:spcAft>
                <a:spcPts val="0"/>
              </a:spcAft>
              <a:buFont typeface="Lucida Grande"/>
              <a:buNone/>
              <a:defRPr/>
            </a:pPr>
            <a:r>
              <a:rPr lang="en-US" sz="1200" dirty="0">
                <a:ea typeface="+mn-ea"/>
              </a:rPr>
              <a:t>Tanaka Chitete</a:t>
            </a:r>
          </a:p>
          <a:p>
            <a:pPr eaLnBrk="1" fontAlgn="auto" hangingPunct="1">
              <a:spcAft>
                <a:spcPts val="0"/>
              </a:spcAft>
              <a:buFont typeface="Lucida Grande"/>
              <a:buNone/>
              <a:defRPr/>
            </a:pPr>
            <a:r>
              <a:rPr lang="en-US" sz="1200" dirty="0">
                <a:ea typeface="+mn-ea"/>
              </a:rPr>
              <a:t>Student, Bachelor of Science (Honours)</a:t>
            </a:r>
          </a:p>
          <a:p>
            <a:pPr eaLnBrk="1" fontAlgn="auto" hangingPunct="1">
              <a:spcAft>
                <a:spcPts val="0"/>
              </a:spcAft>
              <a:buFont typeface="Lucida Grande"/>
              <a:buNone/>
              <a:defRPr/>
            </a:pPr>
            <a:endParaRPr lang="en-US" sz="1200" dirty="0">
              <a:ea typeface="+mn-ea"/>
            </a:endParaRPr>
          </a:p>
          <a:p>
            <a:pPr eaLnBrk="1" fontAlgn="auto" hangingPunct="1">
              <a:spcAft>
                <a:spcPts val="0"/>
              </a:spcAft>
              <a:buFont typeface="Lucida Grande"/>
              <a:buNone/>
              <a:defRPr/>
            </a:pPr>
            <a:r>
              <a:rPr lang="en-US" sz="1200" dirty="0">
                <a:ea typeface="+mn-ea"/>
              </a:rPr>
              <a:t>Dr. Rahul Gopinath</a:t>
            </a:r>
          </a:p>
          <a:p>
            <a:pPr eaLnBrk="1" fontAlgn="auto" hangingPunct="1">
              <a:spcAft>
                <a:spcPts val="0"/>
              </a:spcAft>
              <a:buFont typeface="Lucida Grande"/>
              <a:buNone/>
              <a:defRPr/>
            </a:pPr>
            <a:r>
              <a:rPr lang="en-US" sz="1200" dirty="0">
                <a:ea typeface="+mn-ea"/>
              </a:rPr>
              <a:t>Research Supervisor, School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Research plan</a:t>
            </a:r>
            <a:endParaRPr lang="en-US" dirty="0"/>
          </a:p>
        </p:txBody>
      </p:sp>
      <p:graphicFrame>
        <p:nvGraphicFramePr>
          <p:cNvPr id="8" name="Table 8">
            <a:extLst>
              <a:ext uri="{FF2B5EF4-FFF2-40B4-BE49-F238E27FC236}">
                <a16:creationId xmlns:a16="http://schemas.microsoft.com/office/drawing/2014/main" id="{A1939FA2-3E5B-8346-05FD-0C8FB6BB8556}"/>
              </a:ext>
            </a:extLst>
          </p:cNvPr>
          <p:cNvGraphicFramePr>
            <a:graphicFrameLocks noGrp="1"/>
          </p:cNvGraphicFramePr>
          <p:nvPr>
            <p:extLst>
              <p:ext uri="{D42A27DB-BD31-4B8C-83A1-F6EECF244321}">
                <p14:modId xmlns:p14="http://schemas.microsoft.com/office/powerpoint/2010/main" val="3212730302"/>
              </p:ext>
            </p:extLst>
          </p:nvPr>
        </p:nvGraphicFramePr>
        <p:xfrm>
          <a:off x="457200" y="944563"/>
          <a:ext cx="8229600" cy="370840"/>
        </p:xfrm>
        <a:graphic>
          <a:graphicData uri="http://schemas.openxmlformats.org/drawingml/2006/table">
            <a:tbl>
              <a:tblPr firstRow="1" bandRow="1">
                <a:tableStyleId>{5C22544A-7EE6-4342-B048-85BDC9FD1C3A}</a:tableStyleId>
              </a:tblPr>
              <a:tblGrid>
                <a:gridCol w="1418400">
                  <a:extLst>
                    <a:ext uri="{9D8B030D-6E8A-4147-A177-3AD203B41FA5}">
                      <a16:colId xmlns:a16="http://schemas.microsoft.com/office/drawing/2014/main" val="3665239636"/>
                    </a:ext>
                  </a:extLst>
                </a:gridCol>
                <a:gridCol w="1363191">
                  <a:extLst>
                    <a:ext uri="{9D8B030D-6E8A-4147-A177-3AD203B41FA5}">
                      <a16:colId xmlns:a16="http://schemas.microsoft.com/office/drawing/2014/main" val="2550564479"/>
                    </a:ext>
                  </a:extLst>
                </a:gridCol>
                <a:gridCol w="1363191">
                  <a:extLst>
                    <a:ext uri="{9D8B030D-6E8A-4147-A177-3AD203B41FA5}">
                      <a16:colId xmlns:a16="http://schemas.microsoft.com/office/drawing/2014/main" val="56168236"/>
                    </a:ext>
                  </a:extLst>
                </a:gridCol>
                <a:gridCol w="1363191">
                  <a:extLst>
                    <a:ext uri="{9D8B030D-6E8A-4147-A177-3AD203B41FA5}">
                      <a16:colId xmlns:a16="http://schemas.microsoft.com/office/drawing/2014/main" val="2817615024"/>
                    </a:ext>
                  </a:extLst>
                </a:gridCol>
                <a:gridCol w="1363191">
                  <a:extLst>
                    <a:ext uri="{9D8B030D-6E8A-4147-A177-3AD203B41FA5}">
                      <a16:colId xmlns:a16="http://schemas.microsoft.com/office/drawing/2014/main" val="388580156"/>
                    </a:ext>
                  </a:extLst>
                </a:gridCol>
                <a:gridCol w="1358436">
                  <a:extLst>
                    <a:ext uri="{9D8B030D-6E8A-4147-A177-3AD203B41FA5}">
                      <a16:colId xmlns:a16="http://schemas.microsoft.com/office/drawing/2014/main" val="3460003646"/>
                    </a:ext>
                  </a:extLst>
                </a:gridCol>
              </a:tblGrid>
              <a:tr h="370840">
                <a:tc>
                  <a:txBody>
                    <a:bodyPr/>
                    <a:lstStyle/>
                    <a:p>
                      <a:pPr algn="ctr"/>
                      <a:endParaRPr lang="en-US" dirty="0"/>
                    </a:p>
                  </a:txBody>
                  <a:tcPr/>
                </a:tc>
                <a:tc>
                  <a:txBody>
                    <a:bodyPr/>
                    <a:lstStyle/>
                    <a:p>
                      <a:pPr algn="ctr"/>
                      <a:r>
                        <a:rPr lang="en-US" dirty="0"/>
                        <a:t>Jun</a:t>
                      </a:r>
                    </a:p>
                  </a:txBody>
                  <a:tcPr/>
                </a:tc>
                <a:tc>
                  <a:txBody>
                    <a:bodyPr/>
                    <a:lstStyle/>
                    <a:p>
                      <a:pPr algn="ctr"/>
                      <a:r>
                        <a:rPr lang="en-US" dirty="0"/>
                        <a:t>Jul</a:t>
                      </a:r>
                    </a:p>
                  </a:txBody>
                  <a:tcPr/>
                </a:tc>
                <a:tc>
                  <a:txBody>
                    <a:bodyPr/>
                    <a:lstStyle/>
                    <a:p>
                      <a:pPr algn="ctr"/>
                      <a:r>
                        <a:rPr lang="en-US" dirty="0"/>
                        <a:t>Aug</a:t>
                      </a:r>
                    </a:p>
                  </a:txBody>
                  <a:tcPr/>
                </a:tc>
                <a:tc>
                  <a:txBody>
                    <a:bodyPr/>
                    <a:lstStyle/>
                    <a:p>
                      <a:pPr algn="ctr"/>
                      <a:r>
                        <a:rPr lang="en-US" dirty="0"/>
                        <a:t>Sep</a:t>
                      </a:r>
                    </a:p>
                  </a:txBody>
                  <a:tcPr/>
                </a:tc>
                <a:tc>
                  <a:txBody>
                    <a:bodyPr/>
                    <a:lstStyle/>
                    <a:p>
                      <a:pPr algn="ctr"/>
                      <a:r>
                        <a:rPr lang="en-US" dirty="0"/>
                        <a:t>Oct</a:t>
                      </a:r>
                    </a:p>
                  </a:txBody>
                  <a:tcPr/>
                </a:tc>
                <a:extLst>
                  <a:ext uri="{0D108BD9-81ED-4DB2-BD59-A6C34878D82A}">
                    <a16:rowId xmlns:a16="http://schemas.microsoft.com/office/drawing/2014/main" val="1675938155"/>
                  </a:ext>
                </a:extLst>
              </a:tr>
            </a:tbl>
          </a:graphicData>
        </a:graphic>
      </p:graphicFrame>
      <p:graphicFrame>
        <p:nvGraphicFramePr>
          <p:cNvPr id="9" name="Table 9">
            <a:extLst>
              <a:ext uri="{FF2B5EF4-FFF2-40B4-BE49-F238E27FC236}">
                <a16:creationId xmlns:a16="http://schemas.microsoft.com/office/drawing/2014/main" id="{E30E3D6B-68BB-FEE3-8C80-3E952E4F906D}"/>
              </a:ext>
            </a:extLst>
          </p:cNvPr>
          <p:cNvGraphicFramePr>
            <a:graphicFrameLocks noGrp="1"/>
          </p:cNvGraphicFramePr>
          <p:nvPr>
            <p:extLst>
              <p:ext uri="{D42A27DB-BD31-4B8C-83A1-F6EECF244321}">
                <p14:modId xmlns:p14="http://schemas.microsoft.com/office/powerpoint/2010/main" val="3772208036"/>
              </p:ext>
            </p:extLst>
          </p:nvPr>
        </p:nvGraphicFramePr>
        <p:xfrm>
          <a:off x="457200" y="1299202"/>
          <a:ext cx="8229595" cy="1112520"/>
        </p:xfrm>
        <a:graphic>
          <a:graphicData uri="http://schemas.openxmlformats.org/drawingml/2006/table">
            <a:tbl>
              <a:tblPr firstRow="1" bandRow="1">
                <a:tableStyleId>{5C22544A-7EE6-4342-B048-85BDC9FD1C3A}</a:tableStyleId>
              </a:tblPr>
              <a:tblGrid>
                <a:gridCol w="1417515">
                  <a:extLst>
                    <a:ext uri="{9D8B030D-6E8A-4147-A177-3AD203B41FA5}">
                      <a16:colId xmlns:a16="http://schemas.microsoft.com/office/drawing/2014/main" val="3558941852"/>
                    </a:ext>
                  </a:extLst>
                </a:gridCol>
                <a:gridCol w="1362416">
                  <a:extLst>
                    <a:ext uri="{9D8B030D-6E8A-4147-A177-3AD203B41FA5}">
                      <a16:colId xmlns:a16="http://schemas.microsoft.com/office/drawing/2014/main" val="1375459863"/>
                    </a:ext>
                  </a:extLst>
                </a:gridCol>
                <a:gridCol w="1362416">
                  <a:extLst>
                    <a:ext uri="{9D8B030D-6E8A-4147-A177-3AD203B41FA5}">
                      <a16:colId xmlns:a16="http://schemas.microsoft.com/office/drawing/2014/main" val="481172270"/>
                    </a:ext>
                  </a:extLst>
                </a:gridCol>
                <a:gridCol w="1362416">
                  <a:extLst>
                    <a:ext uri="{9D8B030D-6E8A-4147-A177-3AD203B41FA5}">
                      <a16:colId xmlns:a16="http://schemas.microsoft.com/office/drawing/2014/main" val="1891609857"/>
                    </a:ext>
                  </a:extLst>
                </a:gridCol>
                <a:gridCol w="1362416">
                  <a:extLst>
                    <a:ext uri="{9D8B030D-6E8A-4147-A177-3AD203B41FA5}">
                      <a16:colId xmlns:a16="http://schemas.microsoft.com/office/drawing/2014/main" val="2681819184"/>
                    </a:ext>
                  </a:extLst>
                </a:gridCol>
                <a:gridCol w="1362416">
                  <a:extLst>
                    <a:ext uri="{9D8B030D-6E8A-4147-A177-3AD203B41FA5}">
                      <a16:colId xmlns:a16="http://schemas.microsoft.com/office/drawing/2014/main" val="450114837"/>
                    </a:ext>
                  </a:extLst>
                </a:gridCol>
              </a:tblGrid>
              <a:tr h="370840">
                <a:tc gridSpan="6">
                  <a:txBody>
                    <a:bodyPr/>
                    <a:lstStyle/>
                    <a:p>
                      <a:pPr algn="ctr"/>
                      <a:r>
                        <a:rPr lang="en-US" dirty="0"/>
                        <a:t>Implementation</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3262100"/>
                  </a:ext>
                </a:extLst>
              </a:tr>
              <a:tr h="370840">
                <a:tc>
                  <a:txBody>
                    <a:bodyPr/>
                    <a:lstStyle/>
                    <a:p>
                      <a:r>
                        <a:rPr lang="en-US" dirty="0"/>
                        <a:t>Development</a:t>
                      </a:r>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60480983"/>
                  </a:ext>
                </a:extLst>
              </a:tr>
              <a:tr h="370840">
                <a:tc>
                  <a:txBody>
                    <a:bodyPr/>
                    <a:lstStyle/>
                    <a:p>
                      <a:r>
                        <a:rPr lang="en-US" dirty="0"/>
                        <a:t>Evaluation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tc>
                <a:extLst>
                  <a:ext uri="{0D108BD9-81ED-4DB2-BD59-A6C34878D82A}">
                    <a16:rowId xmlns:a16="http://schemas.microsoft.com/office/drawing/2014/main" val="396660184"/>
                  </a:ext>
                </a:extLst>
              </a:tr>
            </a:tbl>
          </a:graphicData>
        </a:graphic>
      </p:graphicFrame>
    </p:spTree>
    <p:extLst>
      <p:ext uri="{BB962C8B-B14F-4D97-AF65-F5344CB8AC3E}">
        <p14:creationId xmlns:p14="http://schemas.microsoft.com/office/powerpoint/2010/main" val="36190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Research plan</a:t>
            </a:r>
            <a:endParaRPr lang="en-US" dirty="0"/>
          </a:p>
        </p:txBody>
      </p:sp>
      <p:graphicFrame>
        <p:nvGraphicFramePr>
          <p:cNvPr id="8" name="Table 8">
            <a:extLst>
              <a:ext uri="{FF2B5EF4-FFF2-40B4-BE49-F238E27FC236}">
                <a16:creationId xmlns:a16="http://schemas.microsoft.com/office/drawing/2014/main" id="{A1939FA2-3E5B-8346-05FD-0C8FB6BB8556}"/>
              </a:ext>
            </a:extLst>
          </p:cNvPr>
          <p:cNvGraphicFramePr>
            <a:graphicFrameLocks noGrp="1"/>
          </p:cNvGraphicFramePr>
          <p:nvPr>
            <p:extLst>
              <p:ext uri="{D42A27DB-BD31-4B8C-83A1-F6EECF244321}">
                <p14:modId xmlns:p14="http://schemas.microsoft.com/office/powerpoint/2010/main" val="2117595508"/>
              </p:ext>
            </p:extLst>
          </p:nvPr>
        </p:nvGraphicFramePr>
        <p:xfrm>
          <a:off x="457199" y="944563"/>
          <a:ext cx="8229597" cy="370840"/>
        </p:xfrm>
        <a:graphic>
          <a:graphicData uri="http://schemas.openxmlformats.org/drawingml/2006/table">
            <a:tbl>
              <a:tblPr firstRow="1" bandRow="1">
                <a:tableStyleId>{5C22544A-7EE6-4342-B048-85BDC9FD1C3A}</a:tableStyleId>
              </a:tblPr>
              <a:tblGrid>
                <a:gridCol w="1413642">
                  <a:extLst>
                    <a:ext uri="{9D8B030D-6E8A-4147-A177-3AD203B41FA5}">
                      <a16:colId xmlns:a16="http://schemas.microsoft.com/office/drawing/2014/main" val="3665239636"/>
                    </a:ext>
                  </a:extLst>
                </a:gridCol>
                <a:gridCol w="1363191">
                  <a:extLst>
                    <a:ext uri="{9D8B030D-6E8A-4147-A177-3AD203B41FA5}">
                      <a16:colId xmlns:a16="http://schemas.microsoft.com/office/drawing/2014/main" val="2550564479"/>
                    </a:ext>
                  </a:extLst>
                </a:gridCol>
                <a:gridCol w="1363191">
                  <a:extLst>
                    <a:ext uri="{9D8B030D-6E8A-4147-A177-3AD203B41FA5}">
                      <a16:colId xmlns:a16="http://schemas.microsoft.com/office/drawing/2014/main" val="56168236"/>
                    </a:ext>
                  </a:extLst>
                </a:gridCol>
                <a:gridCol w="1363191">
                  <a:extLst>
                    <a:ext uri="{9D8B030D-6E8A-4147-A177-3AD203B41FA5}">
                      <a16:colId xmlns:a16="http://schemas.microsoft.com/office/drawing/2014/main" val="2817615024"/>
                    </a:ext>
                  </a:extLst>
                </a:gridCol>
                <a:gridCol w="1363191">
                  <a:extLst>
                    <a:ext uri="{9D8B030D-6E8A-4147-A177-3AD203B41FA5}">
                      <a16:colId xmlns:a16="http://schemas.microsoft.com/office/drawing/2014/main" val="388580156"/>
                    </a:ext>
                  </a:extLst>
                </a:gridCol>
                <a:gridCol w="1363191">
                  <a:extLst>
                    <a:ext uri="{9D8B030D-6E8A-4147-A177-3AD203B41FA5}">
                      <a16:colId xmlns:a16="http://schemas.microsoft.com/office/drawing/2014/main" val="3460003646"/>
                    </a:ext>
                  </a:extLst>
                </a:gridCol>
              </a:tblGrid>
              <a:tr h="370840">
                <a:tc>
                  <a:txBody>
                    <a:bodyPr/>
                    <a:lstStyle/>
                    <a:p>
                      <a:pPr algn="ctr"/>
                      <a:endParaRPr lang="en-US" dirty="0"/>
                    </a:p>
                  </a:txBody>
                  <a:tcPr/>
                </a:tc>
                <a:tc>
                  <a:txBody>
                    <a:bodyPr/>
                    <a:lstStyle/>
                    <a:p>
                      <a:pPr algn="ctr"/>
                      <a:r>
                        <a:rPr lang="en-US" dirty="0"/>
                        <a:t>Jun</a:t>
                      </a:r>
                    </a:p>
                  </a:txBody>
                  <a:tcPr/>
                </a:tc>
                <a:tc>
                  <a:txBody>
                    <a:bodyPr/>
                    <a:lstStyle/>
                    <a:p>
                      <a:pPr algn="ctr"/>
                      <a:r>
                        <a:rPr lang="en-US" dirty="0"/>
                        <a:t>Jul</a:t>
                      </a:r>
                    </a:p>
                  </a:txBody>
                  <a:tcPr/>
                </a:tc>
                <a:tc>
                  <a:txBody>
                    <a:bodyPr/>
                    <a:lstStyle/>
                    <a:p>
                      <a:pPr algn="ctr"/>
                      <a:r>
                        <a:rPr lang="en-US" dirty="0"/>
                        <a:t>Aug</a:t>
                      </a:r>
                    </a:p>
                  </a:txBody>
                  <a:tcPr/>
                </a:tc>
                <a:tc>
                  <a:txBody>
                    <a:bodyPr/>
                    <a:lstStyle/>
                    <a:p>
                      <a:pPr algn="ctr"/>
                      <a:r>
                        <a:rPr lang="en-US" dirty="0"/>
                        <a:t>Sep</a:t>
                      </a:r>
                    </a:p>
                  </a:txBody>
                  <a:tcPr/>
                </a:tc>
                <a:tc>
                  <a:txBody>
                    <a:bodyPr/>
                    <a:lstStyle/>
                    <a:p>
                      <a:pPr algn="ctr"/>
                      <a:r>
                        <a:rPr lang="en-US" dirty="0"/>
                        <a:t>Oct</a:t>
                      </a:r>
                    </a:p>
                  </a:txBody>
                  <a:tcPr/>
                </a:tc>
                <a:extLst>
                  <a:ext uri="{0D108BD9-81ED-4DB2-BD59-A6C34878D82A}">
                    <a16:rowId xmlns:a16="http://schemas.microsoft.com/office/drawing/2014/main" val="1675938155"/>
                  </a:ext>
                </a:extLst>
              </a:tr>
            </a:tbl>
          </a:graphicData>
        </a:graphic>
      </p:graphicFrame>
      <p:graphicFrame>
        <p:nvGraphicFramePr>
          <p:cNvPr id="9" name="Table 9">
            <a:extLst>
              <a:ext uri="{FF2B5EF4-FFF2-40B4-BE49-F238E27FC236}">
                <a16:creationId xmlns:a16="http://schemas.microsoft.com/office/drawing/2014/main" id="{E30E3D6B-68BB-FEE3-8C80-3E952E4F906D}"/>
              </a:ext>
            </a:extLst>
          </p:cNvPr>
          <p:cNvGraphicFramePr>
            <a:graphicFrameLocks noGrp="1"/>
          </p:cNvGraphicFramePr>
          <p:nvPr>
            <p:extLst>
              <p:ext uri="{D42A27DB-BD31-4B8C-83A1-F6EECF244321}">
                <p14:modId xmlns:p14="http://schemas.microsoft.com/office/powerpoint/2010/main" val="3317242437"/>
              </p:ext>
            </p:extLst>
          </p:nvPr>
        </p:nvGraphicFramePr>
        <p:xfrm>
          <a:off x="457199" y="1299202"/>
          <a:ext cx="8229597" cy="2595880"/>
        </p:xfrm>
        <a:graphic>
          <a:graphicData uri="http://schemas.openxmlformats.org/drawingml/2006/table">
            <a:tbl>
              <a:tblPr firstRow="1" bandRow="1">
                <a:tableStyleId>{5C22544A-7EE6-4342-B048-85BDC9FD1C3A}</a:tableStyleId>
              </a:tblPr>
              <a:tblGrid>
                <a:gridCol w="1413642">
                  <a:extLst>
                    <a:ext uri="{9D8B030D-6E8A-4147-A177-3AD203B41FA5}">
                      <a16:colId xmlns:a16="http://schemas.microsoft.com/office/drawing/2014/main" val="3558941852"/>
                    </a:ext>
                  </a:extLst>
                </a:gridCol>
                <a:gridCol w="1363191">
                  <a:extLst>
                    <a:ext uri="{9D8B030D-6E8A-4147-A177-3AD203B41FA5}">
                      <a16:colId xmlns:a16="http://schemas.microsoft.com/office/drawing/2014/main" val="1375459863"/>
                    </a:ext>
                  </a:extLst>
                </a:gridCol>
                <a:gridCol w="1363191">
                  <a:extLst>
                    <a:ext uri="{9D8B030D-6E8A-4147-A177-3AD203B41FA5}">
                      <a16:colId xmlns:a16="http://schemas.microsoft.com/office/drawing/2014/main" val="481172270"/>
                    </a:ext>
                  </a:extLst>
                </a:gridCol>
                <a:gridCol w="1363191">
                  <a:extLst>
                    <a:ext uri="{9D8B030D-6E8A-4147-A177-3AD203B41FA5}">
                      <a16:colId xmlns:a16="http://schemas.microsoft.com/office/drawing/2014/main" val="1891609857"/>
                    </a:ext>
                  </a:extLst>
                </a:gridCol>
                <a:gridCol w="1363191">
                  <a:extLst>
                    <a:ext uri="{9D8B030D-6E8A-4147-A177-3AD203B41FA5}">
                      <a16:colId xmlns:a16="http://schemas.microsoft.com/office/drawing/2014/main" val="2681819184"/>
                    </a:ext>
                  </a:extLst>
                </a:gridCol>
                <a:gridCol w="1363191">
                  <a:extLst>
                    <a:ext uri="{9D8B030D-6E8A-4147-A177-3AD203B41FA5}">
                      <a16:colId xmlns:a16="http://schemas.microsoft.com/office/drawing/2014/main" val="450114837"/>
                    </a:ext>
                  </a:extLst>
                </a:gridCol>
              </a:tblGrid>
              <a:tr h="370840">
                <a:tc gridSpan="6">
                  <a:txBody>
                    <a:bodyPr/>
                    <a:lstStyle/>
                    <a:p>
                      <a:pPr algn="ctr"/>
                      <a:r>
                        <a:rPr lang="en-US" dirty="0"/>
                        <a:t>Thesis</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3262100"/>
                  </a:ext>
                </a:extLst>
              </a:tr>
              <a:tr h="370840">
                <a:tc>
                  <a:txBody>
                    <a:bodyPr/>
                    <a:lstStyle/>
                    <a:p>
                      <a:r>
                        <a:rPr lang="en-US" dirty="0"/>
                        <a:t>Introduction</a:t>
                      </a:r>
                    </a:p>
                  </a:txBody>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60480983"/>
                  </a:ext>
                </a:extLst>
              </a:tr>
              <a:tr h="370840">
                <a:tc>
                  <a:txBody>
                    <a:bodyPr/>
                    <a:lstStyle/>
                    <a:p>
                      <a:r>
                        <a:rPr lang="en-US" dirty="0"/>
                        <a:t>Background</a:t>
                      </a:r>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24837263"/>
                  </a:ext>
                </a:extLst>
              </a:tr>
              <a:tr h="370840">
                <a:tc>
                  <a:txBody>
                    <a:bodyPr/>
                    <a:lstStyle/>
                    <a:p>
                      <a:r>
                        <a:rPr lang="en-US" dirty="0"/>
                        <a:t>Methodology</a:t>
                      </a:r>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49394036"/>
                  </a:ext>
                </a:extLst>
              </a:tr>
              <a:tr h="370840">
                <a:tc>
                  <a:txBody>
                    <a:bodyPr/>
                    <a:lstStyle/>
                    <a:p>
                      <a:r>
                        <a:rPr lang="en-US" dirty="0"/>
                        <a:t>Evaluation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tc>
                <a:extLst>
                  <a:ext uri="{0D108BD9-81ED-4DB2-BD59-A6C34878D82A}">
                    <a16:rowId xmlns:a16="http://schemas.microsoft.com/office/drawing/2014/main" val="890877458"/>
                  </a:ext>
                </a:extLst>
              </a:tr>
              <a:tr h="370840">
                <a:tc>
                  <a:txBody>
                    <a:bodyPr/>
                    <a:lstStyle/>
                    <a:p>
                      <a:r>
                        <a:rPr lang="en-US" dirty="0"/>
                        <a:t>Discussion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2"/>
                    </a:solidFill>
                  </a:tcPr>
                </a:tc>
                <a:extLst>
                  <a:ext uri="{0D108BD9-81ED-4DB2-BD59-A6C34878D82A}">
                    <a16:rowId xmlns:a16="http://schemas.microsoft.com/office/drawing/2014/main" val="1047740682"/>
                  </a:ext>
                </a:extLst>
              </a:tr>
              <a:tr h="370840">
                <a:tc>
                  <a:txBody>
                    <a:bodyPr/>
                    <a:lstStyle/>
                    <a:p>
                      <a:r>
                        <a:rPr lang="en-US" dirty="0"/>
                        <a:t>Conclusion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2"/>
                    </a:solidFill>
                  </a:tcPr>
                </a:tc>
                <a:extLst>
                  <a:ext uri="{0D108BD9-81ED-4DB2-BD59-A6C34878D82A}">
                    <a16:rowId xmlns:a16="http://schemas.microsoft.com/office/drawing/2014/main" val="416661140"/>
                  </a:ext>
                </a:extLst>
              </a:tr>
            </a:tbl>
          </a:graphicData>
        </a:graphic>
      </p:graphicFrame>
    </p:spTree>
    <p:extLst>
      <p:ext uri="{BB962C8B-B14F-4D97-AF65-F5344CB8AC3E}">
        <p14:creationId xmlns:p14="http://schemas.microsoft.com/office/powerpoint/2010/main" val="313896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Bibliography</a:t>
            </a:r>
            <a:endParaRPr lang="en-US" dirty="0"/>
          </a:p>
        </p:txBody>
      </p:sp>
      <p:sp>
        <p:nvSpPr>
          <p:cNvPr id="3" name="Content Placeholder 2"/>
          <p:cNvSpPr>
            <a:spLocks noGrp="1"/>
          </p:cNvSpPr>
          <p:nvPr>
            <p:ph idx="1"/>
          </p:nvPr>
        </p:nvSpPr>
        <p:spPr/>
        <p:txBody>
          <a:bodyPr anchor="t"/>
          <a:lstStyle/>
          <a:p>
            <a:pPr marL="457200" indent="-457200" fontAlgn="auto">
              <a:spcAft>
                <a:spcPts val="0"/>
              </a:spcAft>
              <a:buFont typeface="+mj-lt"/>
              <a:buAutoNum type="arabicPeriod"/>
              <a:defRPr/>
            </a:pPr>
            <a:r>
              <a:rPr lang="en-US" sz="1200" dirty="0">
                <a:latin typeface="Cambria" panose="02040503050406030204" pitchFamily="18" charset="0"/>
              </a:rPr>
              <a:t>D. Wannipurage, S. Marru and M. Pierce, “A framework to capture and reproduce the absolute state of Jupyter Notebooks”, </a:t>
            </a:r>
            <a:r>
              <a:rPr lang="en-US" sz="1200" i="1" dirty="0">
                <a:latin typeface="Cambria" panose="02040503050406030204" pitchFamily="18" charset="0"/>
              </a:rPr>
              <a:t>Proceedings of the 2022 Practice and Experience in Advance Research Computing conference</a:t>
            </a:r>
            <a:r>
              <a:rPr lang="en-US" sz="1200" dirty="0">
                <a:latin typeface="Cambria" panose="02040503050406030204" pitchFamily="18" charset="0"/>
              </a:rPr>
              <a:t>, 2022.</a:t>
            </a:r>
          </a:p>
          <a:p>
            <a:pPr marL="457200" indent="-457200" fontAlgn="auto">
              <a:spcAft>
                <a:spcPts val="0"/>
              </a:spcAft>
              <a:buFont typeface="+mj-lt"/>
              <a:buAutoNum type="arabicPeriod"/>
              <a:defRPr/>
            </a:pPr>
            <a:r>
              <a:rPr lang="en-US" sz="1200" dirty="0">
                <a:latin typeface="Cambria" panose="02040503050406030204" pitchFamily="18" charset="0"/>
              </a:rPr>
              <a:t>M. Jurič, S. Stetzler and C. T. Slater, “Checkpoint, restore, and live migration for science platforms”, </a:t>
            </a:r>
            <a:r>
              <a:rPr lang="en-US" sz="1200" i="1" dirty="0">
                <a:latin typeface="Cambria" panose="02040503050406030204" pitchFamily="18" charset="0"/>
              </a:rPr>
              <a:t>Proceedings of the 2021 Astronomical Data Analysis Software and Systems conference</a:t>
            </a:r>
            <a:r>
              <a:rPr lang="en-US" sz="1200" dirty="0">
                <a:latin typeface="Cambria" panose="02040503050406030204" pitchFamily="18" charset="0"/>
              </a:rPr>
              <a:t>, 2021.</a:t>
            </a:r>
            <a:endParaRPr lang="en-US" sz="1200" i="1" dirty="0">
              <a:latin typeface="Cambria" panose="02040503050406030204" pitchFamily="18" charset="0"/>
            </a:endParaRPr>
          </a:p>
          <a:p>
            <a:pPr marL="457200" indent="-457200" fontAlgn="auto">
              <a:spcAft>
                <a:spcPts val="0"/>
              </a:spcAft>
              <a:buFont typeface="+mj-lt"/>
              <a:buAutoNum type="arabicPeriod"/>
              <a:defRPr/>
            </a:pPr>
            <a:r>
              <a:rPr lang="en-US" sz="1200" dirty="0">
                <a:latin typeface="Cambria" panose="02040503050406030204" pitchFamily="18" charset="0"/>
              </a:rPr>
              <a:t>J. F. Pimentel, L. Murta, V. Braganholo and J. Freire, “noWorkflow: a tool for collecting, analyzing, and managing provenance from Python scripts”, </a:t>
            </a:r>
            <a:r>
              <a:rPr lang="en-US" sz="1200" i="1" dirty="0">
                <a:latin typeface="Cambria" panose="02040503050406030204" pitchFamily="18" charset="0"/>
              </a:rPr>
              <a:t>Proceedings of the 2017 Very Large Database endowment, </a:t>
            </a:r>
            <a:r>
              <a:rPr lang="en-US" sz="1200" dirty="0">
                <a:latin typeface="Cambria" panose="02040503050406030204" pitchFamily="18" charset="0"/>
              </a:rPr>
              <a:t>2017.</a:t>
            </a:r>
            <a:r>
              <a:rPr lang="en-US" sz="1200" i="1" dirty="0">
                <a:latin typeface="Cambria" panose="02040503050406030204" pitchFamily="18" charset="0"/>
              </a:rPr>
              <a:t> </a:t>
            </a:r>
          </a:p>
          <a:p>
            <a:pPr marL="457200" indent="-457200" fontAlgn="auto">
              <a:spcAft>
                <a:spcPts val="0"/>
              </a:spcAft>
              <a:buFont typeface="+mj-lt"/>
              <a:buAutoNum type="arabicPeriod"/>
              <a:defRPr/>
            </a:pPr>
            <a:r>
              <a:rPr lang="en-US" sz="1200" dirty="0">
                <a:latin typeface="Cambria" panose="02040503050406030204" pitchFamily="18" charset="0"/>
              </a:rPr>
              <a:t>J. F. Pimentel, L. Murta, V. Braganholo and J. Freire, “Collecting and analyzing provenance on interactive notebooks: when IPython meets noWorkflow”, </a:t>
            </a:r>
            <a:r>
              <a:rPr lang="en-US" sz="1200" i="1" dirty="0">
                <a:latin typeface="Cambria" panose="02040503050406030204" pitchFamily="18" charset="0"/>
              </a:rPr>
              <a:t>Proceedings of the 2015 Theory and Practice of Provenance conference</a:t>
            </a:r>
            <a:r>
              <a:rPr lang="en-US" sz="1200" dirty="0">
                <a:latin typeface="Cambria" panose="02040503050406030204" pitchFamily="18" charset="0"/>
              </a:rPr>
              <a:t>, 2015. </a:t>
            </a:r>
          </a:p>
          <a:p>
            <a:pPr marL="457200" indent="-457200" fontAlgn="auto">
              <a:spcAft>
                <a:spcPts val="0"/>
              </a:spcAft>
              <a:buFont typeface="+mj-lt"/>
              <a:buAutoNum type="arabicPeriod"/>
              <a:defRPr/>
            </a:pPr>
            <a:r>
              <a:rPr lang="en-US" sz="1200" dirty="0">
                <a:latin typeface="Cambria" panose="02040503050406030204" pitchFamily="18" charset="0"/>
              </a:rPr>
              <a:t>J. Wang, L. Li and A. Zeller, “Restoring execution environments of Jupyter Notebooks”, </a:t>
            </a:r>
            <a:r>
              <a:rPr lang="en-US" sz="1200" i="1" dirty="0">
                <a:latin typeface="Cambria" panose="02040503050406030204" pitchFamily="18" charset="0"/>
              </a:rPr>
              <a:t>Proceedings of 2021 International Conference on Software Engineering”</a:t>
            </a:r>
            <a:r>
              <a:rPr lang="en-US" sz="1200" dirty="0">
                <a:latin typeface="Cambria" panose="02040503050406030204" pitchFamily="18" charset="0"/>
              </a:rPr>
              <a:t>, 2021.</a:t>
            </a:r>
          </a:p>
          <a:p>
            <a:pPr marL="457200" indent="-457200" fontAlgn="auto">
              <a:spcAft>
                <a:spcPts val="0"/>
              </a:spcAft>
              <a:buFont typeface="+mj-lt"/>
              <a:buAutoNum type="arabicPeriod"/>
              <a:defRPr/>
            </a:pPr>
            <a:r>
              <a:rPr lang="en-US" sz="1200" dirty="0">
                <a:latin typeface="Cambria" panose="02040503050406030204" pitchFamily="18" charset="0"/>
              </a:rPr>
              <a:t>C. Zhu, R. K. Saha, M. R. Prasad and S. Khurshid, “Restoring the executability of Jupyter Notebooks by automatic upgrade of deprecated APIs”, </a:t>
            </a:r>
            <a:r>
              <a:rPr lang="en-US" sz="1200" i="1" dirty="0">
                <a:latin typeface="Cambria" panose="02040503050406030204" pitchFamily="18" charset="0"/>
              </a:rPr>
              <a:t>Proceedings of 2021 International Conference on Automated Software Engineering</a:t>
            </a:r>
            <a:r>
              <a:rPr lang="en-US" sz="1200" dirty="0">
                <a:latin typeface="Cambria" panose="02040503050406030204" pitchFamily="18" charset="0"/>
              </a:rPr>
              <a:t>, 2021.</a:t>
            </a:r>
          </a:p>
          <a:p>
            <a:pPr marL="457200" indent="-457200" fontAlgn="auto">
              <a:spcAft>
                <a:spcPts val="0"/>
              </a:spcAft>
              <a:buFont typeface="+mj-lt"/>
              <a:buAutoNum type="arabicPeriod"/>
              <a:defRPr/>
            </a:pPr>
            <a:r>
              <a:rPr lang="en-US" sz="1200" dirty="0">
                <a:latin typeface="Cambria" panose="02040503050406030204" pitchFamily="18" charset="0"/>
              </a:rPr>
              <a:t>M. B. Kery and B. A. Myers, “Interactions for untangling messy history in a computational notebook”, </a:t>
            </a:r>
            <a:r>
              <a:rPr lang="en-US" sz="1200" i="1" dirty="0">
                <a:latin typeface="Cambria" panose="02040503050406030204" pitchFamily="18" charset="0"/>
              </a:rPr>
              <a:t>Proceedings of the 2018 Visual Languages and Human-Centric Computing symposium</a:t>
            </a:r>
            <a:r>
              <a:rPr lang="en-US" sz="1200" dirty="0">
                <a:latin typeface="Cambria" panose="02040503050406030204" pitchFamily="18" charset="0"/>
              </a:rPr>
              <a:t>, 2018.</a:t>
            </a:r>
          </a:p>
          <a:p>
            <a:pPr marL="457200" indent="-457200" fontAlgn="auto">
              <a:spcAft>
                <a:spcPts val="0"/>
              </a:spcAft>
              <a:buFont typeface="+mj-lt"/>
              <a:buAutoNum type="arabicPeriod"/>
              <a:defRPr/>
            </a:pPr>
            <a:r>
              <a:rPr lang="en-US" sz="1200" dirty="0">
                <a:latin typeface="Cambria" panose="02040503050406030204" pitchFamily="18" charset="0"/>
              </a:rPr>
              <a:t>A. Y. Wang, A. Mittal, C. Brooks and S. Oney, “How data scientists use computational notebooks for real-time collaboration.”, </a:t>
            </a:r>
            <a:r>
              <a:rPr lang="en-US" sz="1200" i="1" dirty="0">
                <a:latin typeface="Cambria" panose="02040503050406030204" pitchFamily="18" charset="0"/>
              </a:rPr>
              <a:t>Proceedings of the 2019 Human-Computer Interaction conference</a:t>
            </a:r>
            <a:r>
              <a:rPr lang="en-US" sz="1200" dirty="0">
                <a:latin typeface="Cambria" panose="02040503050406030204" pitchFamily="18" charset="0"/>
              </a:rPr>
              <a:t>, 2019.</a:t>
            </a:r>
          </a:p>
        </p:txBody>
      </p:sp>
    </p:spTree>
    <p:extLst>
      <p:ext uri="{BB962C8B-B14F-4D97-AF65-F5344CB8AC3E}">
        <p14:creationId xmlns:p14="http://schemas.microsoft.com/office/powerpoint/2010/main" val="319671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Context</a:t>
            </a:r>
            <a:endParaRPr lang="en-US" dirty="0"/>
          </a:p>
        </p:txBody>
      </p:sp>
      <p:sp>
        <p:nvSpPr>
          <p:cNvPr id="3" name="Content Placeholder 2"/>
          <p:cNvSpPr>
            <a:spLocks noGrp="1"/>
          </p:cNvSpPr>
          <p:nvPr>
            <p:ph idx="1"/>
          </p:nvPr>
        </p:nvSpPr>
        <p:spPr/>
        <p:txBody>
          <a:bodyPr/>
          <a:lstStyle/>
          <a:p>
            <a:pPr marL="0" indent="0" fontAlgn="auto">
              <a:spcAft>
                <a:spcPts val="0"/>
              </a:spcAft>
              <a:buNone/>
              <a:defRPr/>
            </a:pPr>
            <a:r>
              <a:rPr lang="en-US" b="1" dirty="0"/>
              <a:t>Reproducibility for notebooks differs from scripts</a:t>
            </a:r>
          </a:p>
          <a:p>
            <a:pPr marL="0" indent="0" fontAlgn="auto">
              <a:spcAft>
                <a:spcPts val="600"/>
              </a:spcAft>
              <a:buNone/>
              <a:defRPr/>
            </a:pPr>
            <a:r>
              <a:rPr lang="en-US" dirty="0">
                <a:solidFill>
                  <a:prstClr val="black"/>
                </a:solidFill>
              </a:rPr>
              <a:t>Computational notebooks have a broader range of artifacts:</a:t>
            </a:r>
          </a:p>
          <a:p>
            <a:pPr marL="457200" indent="-457200" fontAlgn="auto">
              <a:spcAft>
                <a:spcPts val="600"/>
              </a:spcAft>
              <a:buFont typeface="+mj-lt"/>
              <a:buAutoNum type="arabicPeriod"/>
              <a:defRPr/>
            </a:pPr>
            <a:r>
              <a:rPr lang="en-US" dirty="0">
                <a:solidFill>
                  <a:prstClr val="black"/>
                </a:solidFill>
              </a:rPr>
              <a:t>Source code</a:t>
            </a:r>
          </a:p>
          <a:p>
            <a:pPr marL="457200" indent="-457200" fontAlgn="auto">
              <a:spcAft>
                <a:spcPts val="600"/>
              </a:spcAft>
              <a:buFont typeface="+mj-lt"/>
              <a:buAutoNum type="arabicPeriod"/>
              <a:defRPr/>
            </a:pPr>
            <a:r>
              <a:rPr lang="en-US" dirty="0">
                <a:solidFill>
                  <a:prstClr val="black"/>
                </a:solidFill>
              </a:rPr>
              <a:t>Data and parameters used to run the code</a:t>
            </a:r>
          </a:p>
          <a:p>
            <a:pPr marL="457200" indent="-457200" fontAlgn="auto">
              <a:spcAft>
                <a:spcPts val="600"/>
              </a:spcAft>
              <a:buFont typeface="+mj-lt"/>
              <a:buAutoNum type="arabicPeriod"/>
              <a:defRPr/>
            </a:pPr>
            <a:r>
              <a:rPr lang="en-US" dirty="0">
                <a:solidFill>
                  <a:prstClr val="black"/>
                </a:solidFill>
              </a:rPr>
              <a:t>Text output from the code</a:t>
            </a:r>
          </a:p>
          <a:p>
            <a:pPr marL="457200" indent="-457200" fontAlgn="auto">
              <a:spcAft>
                <a:spcPts val="600"/>
              </a:spcAft>
              <a:buFont typeface="+mj-lt"/>
              <a:buAutoNum type="arabicPeriod"/>
              <a:defRPr/>
            </a:pPr>
            <a:r>
              <a:rPr lang="en-US" dirty="0">
                <a:solidFill>
                  <a:prstClr val="black"/>
                </a:solidFill>
              </a:rPr>
              <a:t>Visualisations</a:t>
            </a:r>
          </a:p>
          <a:p>
            <a:pPr marL="457200" indent="-457200" fontAlgn="auto">
              <a:spcAft>
                <a:spcPts val="600"/>
              </a:spcAft>
              <a:buFont typeface="+mj-lt"/>
              <a:buAutoNum type="arabicPeriod"/>
              <a:defRPr/>
            </a:pPr>
            <a:r>
              <a:rPr lang="en-US" dirty="0">
                <a:solidFill>
                  <a:prstClr val="black"/>
                </a:solidFill>
              </a:rPr>
              <a:t>Tables</a:t>
            </a:r>
          </a:p>
        </p:txBody>
      </p:sp>
    </p:spTree>
    <p:extLst>
      <p:ext uri="{BB962C8B-B14F-4D97-AF65-F5344CB8AC3E}">
        <p14:creationId xmlns:p14="http://schemas.microsoft.com/office/powerpoint/2010/main" val="300980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Research questions</a:t>
            </a:r>
            <a:endParaRPr lang="en-US" dirty="0"/>
          </a:p>
        </p:txBody>
      </p:sp>
      <p:sp>
        <p:nvSpPr>
          <p:cNvPr id="3" name="Content Placeholder 2"/>
          <p:cNvSpPr>
            <a:spLocks noGrp="1"/>
          </p:cNvSpPr>
          <p:nvPr>
            <p:ph idx="1"/>
          </p:nvPr>
        </p:nvSpPr>
        <p:spPr/>
        <p:txBody>
          <a:bodyPr/>
          <a:lstStyle/>
          <a:p>
            <a:pPr marL="0" indent="0" fontAlgn="auto">
              <a:spcAft>
                <a:spcPts val="0"/>
              </a:spcAft>
              <a:buNone/>
              <a:defRPr/>
            </a:pPr>
            <a:r>
              <a:rPr lang="en-US" b="1" dirty="0"/>
              <a:t>Achieving reproducibility with notebooks</a:t>
            </a:r>
          </a:p>
          <a:p>
            <a:pPr marL="0" indent="0" fontAlgn="auto">
              <a:spcAft>
                <a:spcPts val="600"/>
              </a:spcAft>
              <a:buNone/>
              <a:defRPr/>
            </a:pPr>
            <a:r>
              <a:rPr lang="en-US" dirty="0">
                <a:solidFill>
                  <a:prstClr val="black"/>
                </a:solidFill>
              </a:rPr>
              <a:t>Addressing the following research questions will achieve this end:</a:t>
            </a:r>
          </a:p>
          <a:p>
            <a:pPr marL="457200" indent="-457200" fontAlgn="auto">
              <a:spcAft>
                <a:spcPts val="600"/>
              </a:spcAft>
              <a:buFont typeface="+mj-lt"/>
              <a:buAutoNum type="arabicPeriod"/>
              <a:defRPr/>
            </a:pPr>
            <a:r>
              <a:rPr lang="en-US" dirty="0">
                <a:solidFill>
                  <a:prstClr val="black"/>
                </a:solidFill>
              </a:rPr>
              <a:t>How could we achieve the saving and restoration of a partially-computed notebook?</a:t>
            </a:r>
          </a:p>
          <a:p>
            <a:pPr marL="457200" indent="-457200" fontAlgn="auto">
              <a:spcAft>
                <a:spcPts val="600"/>
              </a:spcAft>
              <a:buFont typeface="+mj-lt"/>
              <a:buAutoNum type="arabicPeriod"/>
              <a:defRPr/>
            </a:pPr>
            <a:r>
              <a:rPr lang="en-US" dirty="0">
                <a:solidFill>
                  <a:prstClr val="black"/>
                </a:solidFill>
              </a:rPr>
              <a:t>How could we achieve the lightweight sharing of a notebook with minimal expectations on the receiver?</a:t>
            </a:r>
          </a:p>
          <a:p>
            <a:pPr marL="457200" indent="-457200" fontAlgn="auto">
              <a:spcAft>
                <a:spcPts val="600"/>
              </a:spcAft>
              <a:buFont typeface="+mj-lt"/>
              <a:buAutoNum type="arabicPeriod"/>
              <a:defRPr/>
            </a:pPr>
            <a:r>
              <a:rPr lang="en-US" dirty="0">
                <a:solidFill>
                  <a:prstClr val="black"/>
                </a:solidFill>
              </a:rPr>
              <a:t>How could we achieve the collaboration of multiple users on a single notebook?</a:t>
            </a:r>
          </a:p>
          <a:p>
            <a:endParaRPr lang="en-US" dirty="0"/>
          </a:p>
        </p:txBody>
      </p:sp>
    </p:spTree>
    <p:extLst>
      <p:ext uri="{BB962C8B-B14F-4D97-AF65-F5344CB8AC3E}">
        <p14:creationId xmlns:p14="http://schemas.microsoft.com/office/powerpoint/2010/main" val="233351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Critical literature review</a:t>
            </a:r>
            <a:endParaRPr lang="en-US" dirty="0"/>
          </a:p>
        </p:txBody>
      </p:sp>
      <p:sp>
        <p:nvSpPr>
          <p:cNvPr id="3" name="Content Placeholder 2"/>
          <p:cNvSpPr>
            <a:spLocks noGrp="1"/>
          </p:cNvSpPr>
          <p:nvPr>
            <p:ph idx="1"/>
          </p:nvPr>
        </p:nvSpPr>
        <p:spPr/>
        <p:txBody>
          <a:bodyPr/>
          <a:lstStyle/>
          <a:p>
            <a:pPr marL="0" indent="0" fontAlgn="auto">
              <a:spcAft>
                <a:spcPts val="0"/>
              </a:spcAft>
              <a:buNone/>
              <a:defRPr/>
            </a:pPr>
            <a:r>
              <a:rPr lang="en-US" b="1" dirty="0"/>
              <a:t>Replicating partially-computed notebooks</a:t>
            </a:r>
          </a:p>
          <a:p>
            <a:pPr marL="0" indent="0" fontAlgn="auto">
              <a:spcAft>
                <a:spcPts val="600"/>
              </a:spcAft>
              <a:buNone/>
              <a:defRPr/>
            </a:pPr>
            <a:r>
              <a:rPr lang="en-US" dirty="0">
                <a:solidFill>
                  <a:prstClr val="black"/>
                </a:solidFill>
              </a:rPr>
              <a:t>Reviewed works are either:</a:t>
            </a:r>
          </a:p>
          <a:p>
            <a:pPr marL="457200" indent="-457200" fontAlgn="auto">
              <a:spcAft>
                <a:spcPts val="600"/>
              </a:spcAft>
              <a:buFont typeface="+mj-lt"/>
              <a:buAutoNum type="arabicPeriod"/>
              <a:defRPr/>
            </a:pPr>
            <a:r>
              <a:rPr lang="en-US" dirty="0">
                <a:solidFill>
                  <a:prstClr val="black"/>
                </a:solidFill>
              </a:rPr>
              <a:t>Snapshot-based</a:t>
            </a:r>
          </a:p>
          <a:p>
            <a:pPr marL="857250" lvl="1" indent="-457200" fontAlgn="auto">
              <a:spcAft>
                <a:spcPts val="600"/>
              </a:spcAft>
              <a:buFont typeface="Arial" panose="020B0604020202020204" pitchFamily="34" charset="0"/>
              <a:buChar char="•"/>
              <a:defRPr/>
            </a:pPr>
            <a:r>
              <a:rPr lang="en-US" dirty="0">
                <a:solidFill>
                  <a:prstClr val="black"/>
                </a:solidFill>
              </a:rPr>
              <a:t>Wannipurage et. al., 2022</a:t>
            </a:r>
          </a:p>
          <a:p>
            <a:pPr marL="857250" lvl="1" indent="-457200" fontAlgn="auto">
              <a:spcAft>
                <a:spcPts val="600"/>
              </a:spcAft>
              <a:buFont typeface="Arial" panose="020B0604020202020204" pitchFamily="34" charset="0"/>
              <a:buChar char="•"/>
              <a:defRPr/>
            </a:pPr>
            <a:r>
              <a:rPr lang="en-US" dirty="0">
                <a:solidFill>
                  <a:prstClr val="black"/>
                </a:solidFill>
              </a:rPr>
              <a:t>Jurič et. al., 2021</a:t>
            </a:r>
          </a:p>
          <a:p>
            <a:pPr marL="457200" indent="-457200" fontAlgn="auto">
              <a:spcAft>
                <a:spcPts val="600"/>
              </a:spcAft>
              <a:buFont typeface="+mj-lt"/>
              <a:buAutoNum type="arabicPeriod"/>
              <a:defRPr/>
            </a:pPr>
            <a:r>
              <a:rPr lang="en-US" dirty="0">
                <a:solidFill>
                  <a:prstClr val="black"/>
                </a:solidFill>
              </a:rPr>
              <a:t>Provenance-based</a:t>
            </a:r>
          </a:p>
          <a:p>
            <a:pPr marL="857250" lvl="1" indent="-457200" fontAlgn="auto">
              <a:spcAft>
                <a:spcPts val="600"/>
              </a:spcAft>
              <a:buFont typeface="Arial" panose="020B0604020202020204" pitchFamily="34" charset="0"/>
              <a:buChar char="•"/>
              <a:defRPr/>
            </a:pPr>
            <a:r>
              <a:rPr lang="en-US" dirty="0">
                <a:solidFill>
                  <a:prstClr val="black"/>
                </a:solidFill>
              </a:rPr>
              <a:t>Pimentel et. al., 2015</a:t>
            </a:r>
          </a:p>
          <a:p>
            <a:pPr marL="857250" lvl="1" indent="-457200" fontAlgn="auto">
              <a:spcAft>
                <a:spcPts val="600"/>
              </a:spcAft>
              <a:buFont typeface="Arial" panose="020B0604020202020204" pitchFamily="34" charset="0"/>
              <a:buChar char="•"/>
              <a:defRPr/>
            </a:pPr>
            <a:r>
              <a:rPr lang="en-US" dirty="0">
                <a:solidFill>
                  <a:prstClr val="black"/>
                </a:solidFill>
              </a:rPr>
              <a:t>Pimentel et. al., 2017</a:t>
            </a:r>
          </a:p>
        </p:txBody>
      </p:sp>
    </p:spTree>
    <p:extLst>
      <p:ext uri="{BB962C8B-B14F-4D97-AF65-F5344CB8AC3E}">
        <p14:creationId xmlns:p14="http://schemas.microsoft.com/office/powerpoint/2010/main" val="88440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Critical literature review</a:t>
            </a:r>
            <a:endParaRPr lang="en-US" dirty="0"/>
          </a:p>
        </p:txBody>
      </p:sp>
      <p:sp>
        <p:nvSpPr>
          <p:cNvPr id="3" name="Content Placeholder 2"/>
          <p:cNvSpPr>
            <a:spLocks noGrp="1"/>
          </p:cNvSpPr>
          <p:nvPr>
            <p:ph idx="1"/>
          </p:nvPr>
        </p:nvSpPr>
        <p:spPr/>
        <p:txBody>
          <a:bodyPr/>
          <a:lstStyle/>
          <a:p>
            <a:pPr marL="0" indent="0" fontAlgn="auto">
              <a:spcAft>
                <a:spcPts val="0"/>
              </a:spcAft>
              <a:buNone/>
              <a:defRPr/>
            </a:pPr>
            <a:r>
              <a:rPr lang="en-US" b="1" dirty="0"/>
              <a:t>Resolving dependencies</a:t>
            </a:r>
          </a:p>
          <a:p>
            <a:pPr marL="0" indent="0" fontAlgn="auto">
              <a:spcAft>
                <a:spcPts val="600"/>
              </a:spcAft>
              <a:buNone/>
              <a:defRPr/>
            </a:pPr>
            <a:r>
              <a:rPr lang="en-US" dirty="0">
                <a:solidFill>
                  <a:prstClr val="black"/>
                </a:solidFill>
              </a:rPr>
              <a:t>Existing research addresses this problem through:</a:t>
            </a:r>
          </a:p>
          <a:p>
            <a:pPr marL="457200" indent="-457200" fontAlgn="auto">
              <a:spcAft>
                <a:spcPts val="600"/>
              </a:spcAft>
              <a:buFont typeface="+mj-lt"/>
              <a:buAutoNum type="arabicPeriod"/>
              <a:defRPr/>
            </a:pPr>
            <a:r>
              <a:rPr lang="en-US" dirty="0">
                <a:solidFill>
                  <a:prstClr val="black"/>
                </a:solidFill>
              </a:rPr>
              <a:t>Static dependency resolution</a:t>
            </a:r>
          </a:p>
          <a:p>
            <a:pPr marL="857250" lvl="1" indent="-457200" fontAlgn="auto">
              <a:spcAft>
                <a:spcPts val="600"/>
              </a:spcAft>
              <a:buFont typeface="Arial" panose="020B0604020202020204" pitchFamily="34" charset="0"/>
              <a:buChar char="•"/>
              <a:defRPr/>
            </a:pPr>
            <a:r>
              <a:rPr lang="en-US" dirty="0">
                <a:solidFill>
                  <a:prstClr val="black"/>
                </a:solidFill>
              </a:rPr>
              <a:t>Wang et. al., 2021</a:t>
            </a:r>
          </a:p>
          <a:p>
            <a:pPr marL="457200" indent="-457200" fontAlgn="auto">
              <a:spcAft>
                <a:spcPts val="600"/>
              </a:spcAft>
              <a:buFont typeface="+mj-lt"/>
              <a:buAutoNum type="arabicPeriod"/>
              <a:defRPr/>
            </a:pPr>
            <a:r>
              <a:rPr lang="en-US" dirty="0">
                <a:solidFill>
                  <a:prstClr val="black"/>
                </a:solidFill>
              </a:rPr>
              <a:t>Dynamic dependency resolution</a:t>
            </a:r>
          </a:p>
          <a:p>
            <a:pPr marL="857250" lvl="1" indent="-457200" fontAlgn="auto">
              <a:spcAft>
                <a:spcPts val="600"/>
              </a:spcAft>
              <a:buFont typeface="Arial" panose="020B0604020202020204" pitchFamily="34" charset="0"/>
              <a:buChar char="•"/>
              <a:defRPr/>
            </a:pPr>
            <a:r>
              <a:rPr lang="en-US" dirty="0">
                <a:solidFill>
                  <a:prstClr val="black"/>
                </a:solidFill>
              </a:rPr>
              <a:t>Zhu et. al., 2021</a:t>
            </a:r>
          </a:p>
          <a:p>
            <a:endParaRPr lang="en-US" dirty="0"/>
          </a:p>
        </p:txBody>
      </p:sp>
    </p:spTree>
    <p:extLst>
      <p:ext uri="{BB962C8B-B14F-4D97-AF65-F5344CB8AC3E}">
        <p14:creationId xmlns:p14="http://schemas.microsoft.com/office/powerpoint/2010/main" val="154314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Critical literature review</a:t>
            </a:r>
            <a:endParaRPr lang="en-US" dirty="0"/>
          </a:p>
        </p:txBody>
      </p:sp>
      <p:sp>
        <p:nvSpPr>
          <p:cNvPr id="3" name="Content Placeholder 2"/>
          <p:cNvSpPr>
            <a:spLocks noGrp="1"/>
          </p:cNvSpPr>
          <p:nvPr>
            <p:ph idx="1"/>
          </p:nvPr>
        </p:nvSpPr>
        <p:spPr/>
        <p:txBody>
          <a:bodyPr/>
          <a:lstStyle/>
          <a:p>
            <a:pPr marL="0" indent="0" fontAlgn="auto">
              <a:spcAft>
                <a:spcPts val="0"/>
              </a:spcAft>
              <a:buNone/>
              <a:defRPr/>
            </a:pPr>
            <a:r>
              <a:rPr lang="en-US" b="1" dirty="0"/>
              <a:t>Supporting collaboration</a:t>
            </a:r>
          </a:p>
          <a:p>
            <a:pPr marL="0" indent="0" fontAlgn="auto">
              <a:spcAft>
                <a:spcPts val="600"/>
              </a:spcAft>
              <a:buNone/>
              <a:defRPr/>
            </a:pPr>
            <a:r>
              <a:rPr lang="en-US" dirty="0">
                <a:solidFill>
                  <a:prstClr val="black"/>
                </a:solidFill>
              </a:rPr>
              <a:t>Prevailing literature implements:</a:t>
            </a:r>
          </a:p>
          <a:p>
            <a:pPr marL="457200" indent="-457200" fontAlgn="auto">
              <a:spcAft>
                <a:spcPts val="600"/>
              </a:spcAft>
              <a:buFont typeface="+mj-lt"/>
              <a:buAutoNum type="arabicPeriod"/>
              <a:defRPr/>
            </a:pPr>
            <a:r>
              <a:rPr lang="en-US" dirty="0">
                <a:solidFill>
                  <a:prstClr val="black"/>
                </a:solidFill>
              </a:rPr>
              <a:t>Version control</a:t>
            </a:r>
          </a:p>
          <a:p>
            <a:pPr marL="857250" lvl="1" indent="-457200" fontAlgn="auto">
              <a:spcAft>
                <a:spcPts val="600"/>
              </a:spcAft>
              <a:buFont typeface="Arial" panose="020B0604020202020204" pitchFamily="34" charset="0"/>
              <a:buChar char="•"/>
              <a:defRPr/>
            </a:pPr>
            <a:r>
              <a:rPr lang="en-US" dirty="0">
                <a:solidFill>
                  <a:prstClr val="black"/>
                </a:solidFill>
              </a:rPr>
              <a:t>Kery et. al., 2018</a:t>
            </a:r>
          </a:p>
          <a:p>
            <a:pPr marL="457200" indent="-457200" fontAlgn="auto">
              <a:spcAft>
                <a:spcPts val="600"/>
              </a:spcAft>
              <a:buFont typeface="+mj-lt"/>
              <a:buAutoNum type="arabicPeriod"/>
              <a:defRPr/>
            </a:pPr>
            <a:r>
              <a:rPr lang="en-US" dirty="0">
                <a:solidFill>
                  <a:prstClr val="black"/>
                </a:solidFill>
              </a:rPr>
              <a:t>Synchronous editing</a:t>
            </a:r>
          </a:p>
          <a:p>
            <a:pPr marL="857250" lvl="1" indent="-457200" fontAlgn="auto">
              <a:spcAft>
                <a:spcPts val="600"/>
              </a:spcAft>
              <a:buFont typeface="Arial" panose="020B0604020202020204" pitchFamily="34" charset="0"/>
              <a:buChar char="•"/>
              <a:defRPr/>
            </a:pPr>
            <a:r>
              <a:rPr lang="en-US" dirty="0">
                <a:solidFill>
                  <a:prstClr val="black"/>
                </a:solidFill>
              </a:rPr>
              <a:t>Wang et. al., 2019</a:t>
            </a:r>
          </a:p>
          <a:p>
            <a:pPr marL="857250" lvl="1" indent="-457200" fontAlgn="auto">
              <a:spcAft>
                <a:spcPts val="600"/>
              </a:spcAft>
              <a:buFont typeface="+mj-lt"/>
              <a:buAutoNum type="arabicPeriod"/>
              <a:defRPr/>
            </a:pPr>
            <a:endParaRPr lang="en-US" dirty="0">
              <a:solidFill>
                <a:prstClr val="black"/>
              </a:solidFill>
            </a:endParaRPr>
          </a:p>
        </p:txBody>
      </p:sp>
    </p:spTree>
    <p:extLst>
      <p:ext uri="{BB962C8B-B14F-4D97-AF65-F5344CB8AC3E}">
        <p14:creationId xmlns:p14="http://schemas.microsoft.com/office/powerpoint/2010/main" val="194549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Research gap</a:t>
            </a:r>
            <a:endParaRPr lang="en-US" dirty="0"/>
          </a:p>
        </p:txBody>
      </p:sp>
      <p:sp>
        <p:nvSpPr>
          <p:cNvPr id="3" name="Content Placeholder 2"/>
          <p:cNvSpPr>
            <a:spLocks noGrp="1"/>
          </p:cNvSpPr>
          <p:nvPr>
            <p:ph idx="1"/>
          </p:nvPr>
        </p:nvSpPr>
        <p:spPr/>
        <p:txBody>
          <a:bodyPr anchor="ctr"/>
          <a:lstStyle/>
          <a:p>
            <a:pPr marL="0" indent="0" algn="ctr" fontAlgn="auto">
              <a:spcAft>
                <a:spcPts val="0"/>
              </a:spcAft>
              <a:buNone/>
              <a:defRPr/>
            </a:pPr>
            <a:r>
              <a:rPr lang="en-US" dirty="0"/>
              <a:t>No singular work achieves state replication, dependency resolution, </a:t>
            </a:r>
            <a:r>
              <a:rPr lang="en-US" i="1" dirty="0"/>
              <a:t>and</a:t>
            </a:r>
            <a:r>
              <a:rPr lang="en-US" dirty="0"/>
              <a:t> facilitation of collaboration for general purpose computational notebooks.</a:t>
            </a:r>
          </a:p>
        </p:txBody>
      </p:sp>
    </p:spTree>
    <p:extLst>
      <p:ext uri="{BB962C8B-B14F-4D97-AF65-F5344CB8AC3E}">
        <p14:creationId xmlns:p14="http://schemas.microsoft.com/office/powerpoint/2010/main" val="286406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Proposed solution</a:t>
            </a:r>
            <a:endParaRPr lang="en-US" dirty="0"/>
          </a:p>
        </p:txBody>
      </p:sp>
      <p:sp>
        <p:nvSpPr>
          <p:cNvPr id="3" name="Content Placeholder 2"/>
          <p:cNvSpPr>
            <a:spLocks noGrp="1"/>
          </p:cNvSpPr>
          <p:nvPr>
            <p:ph idx="1"/>
          </p:nvPr>
        </p:nvSpPr>
        <p:spPr/>
        <p:txBody>
          <a:bodyPr anchor="ctr"/>
          <a:lstStyle/>
          <a:p>
            <a:pPr marL="0" indent="0" algn="ctr">
              <a:buNone/>
            </a:pPr>
            <a:r>
              <a:rPr lang="en-AU" sz="2400" dirty="0"/>
              <a:t>A fully self-contained JupyterLite environment implemented within an HTML file.</a:t>
            </a:r>
          </a:p>
        </p:txBody>
      </p:sp>
    </p:spTree>
    <p:extLst>
      <p:ext uri="{BB962C8B-B14F-4D97-AF65-F5344CB8AC3E}">
        <p14:creationId xmlns:p14="http://schemas.microsoft.com/office/powerpoint/2010/main" val="165288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charset="0"/>
              </a:rPr>
              <a:t>Research methods</a:t>
            </a:r>
            <a:endParaRPr lang="en-US" dirty="0"/>
          </a:p>
        </p:txBody>
      </p:sp>
      <p:sp>
        <p:nvSpPr>
          <p:cNvPr id="3" name="Content Placeholder 2"/>
          <p:cNvSpPr>
            <a:spLocks noGrp="1"/>
          </p:cNvSpPr>
          <p:nvPr>
            <p:ph idx="1"/>
          </p:nvPr>
        </p:nvSpPr>
        <p:spPr/>
        <p:txBody>
          <a:bodyPr/>
          <a:lstStyle/>
          <a:p>
            <a:pPr marL="457200" indent="-457200" fontAlgn="auto">
              <a:spcAft>
                <a:spcPts val="600"/>
              </a:spcAft>
              <a:buAutoNum type="arabicPeriod"/>
              <a:defRPr/>
            </a:pPr>
            <a:r>
              <a:rPr lang="en-US" dirty="0">
                <a:solidFill>
                  <a:prstClr val="black"/>
                </a:solidFill>
              </a:rPr>
              <a:t>Encapsulate an empty JupyterLite environment</a:t>
            </a:r>
          </a:p>
          <a:p>
            <a:pPr marL="857250" lvl="1" indent="-457200" fontAlgn="auto">
              <a:spcAft>
                <a:spcPts val="600"/>
              </a:spcAft>
              <a:buAutoNum type="arabicPeriod"/>
              <a:defRPr/>
            </a:pPr>
            <a:r>
              <a:rPr lang="en-US" dirty="0">
                <a:solidFill>
                  <a:prstClr val="black"/>
                </a:solidFill>
              </a:rPr>
              <a:t>Embed local files into single HTML file</a:t>
            </a:r>
          </a:p>
          <a:p>
            <a:pPr marL="857250" lvl="1" indent="-457200" fontAlgn="auto">
              <a:spcAft>
                <a:spcPts val="600"/>
              </a:spcAft>
              <a:buAutoNum type="arabicPeriod"/>
              <a:defRPr/>
            </a:pPr>
            <a:r>
              <a:rPr lang="en-US" dirty="0">
                <a:solidFill>
                  <a:prstClr val="black"/>
                </a:solidFill>
              </a:rPr>
              <a:t>Embed remote files into same HTML file</a:t>
            </a:r>
          </a:p>
          <a:p>
            <a:pPr marL="457200" indent="-457200" fontAlgn="auto">
              <a:spcAft>
                <a:spcPts val="600"/>
              </a:spcAft>
              <a:buAutoNum type="arabicPeriod"/>
              <a:defRPr/>
            </a:pPr>
            <a:r>
              <a:rPr lang="en-US" dirty="0">
                <a:solidFill>
                  <a:prstClr val="black"/>
                </a:solidFill>
              </a:rPr>
              <a:t>Instantiate a JupyterLite environment given user input</a:t>
            </a:r>
          </a:p>
          <a:p>
            <a:pPr marL="857250" lvl="1" indent="-457200" fontAlgn="auto">
              <a:spcAft>
                <a:spcPts val="600"/>
              </a:spcAft>
              <a:buAutoNum type="arabicPeriod"/>
              <a:defRPr/>
            </a:pPr>
            <a:r>
              <a:rPr lang="en-US" dirty="0">
                <a:solidFill>
                  <a:prstClr val="black"/>
                </a:solidFill>
              </a:rPr>
              <a:t>Embed input notebook into environment</a:t>
            </a:r>
          </a:p>
          <a:p>
            <a:pPr marL="857250" lvl="1" indent="-457200" fontAlgn="auto">
              <a:spcAft>
                <a:spcPts val="600"/>
              </a:spcAft>
              <a:buAutoNum type="arabicPeriod"/>
              <a:defRPr/>
            </a:pPr>
            <a:r>
              <a:rPr lang="en-US" dirty="0">
                <a:solidFill>
                  <a:prstClr val="black"/>
                </a:solidFill>
              </a:rPr>
              <a:t>Install dependencies from input requirements file within environment</a:t>
            </a:r>
          </a:p>
          <a:p>
            <a:endParaRPr lang="en-US" dirty="0"/>
          </a:p>
        </p:txBody>
      </p:sp>
    </p:spTree>
    <p:extLst>
      <p:ext uri="{BB962C8B-B14F-4D97-AF65-F5344CB8AC3E}">
        <p14:creationId xmlns:p14="http://schemas.microsoft.com/office/powerpoint/2010/main" val="1039986067"/>
      </p:ext>
    </p:extLst>
  </p:cSld>
  <p:clrMapOvr>
    <a:masterClrMapping/>
  </p:clrMapOvr>
</p:sld>
</file>

<file path=ppt/theme/theme1.xml><?xml version="1.0" encoding="utf-8"?>
<a:theme xmlns:a="http://schemas.openxmlformats.org/drawingml/2006/main" name="PPT-template-widescreen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PPT-template-widescreen_August15</Template>
  <TotalTime>5583</TotalTime>
  <Words>2016</Words>
  <Application>Microsoft Macintosh PowerPoint</Application>
  <PresentationFormat>On-screen Show (16:9)</PresentationFormat>
  <Paragraphs>182</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Cambria</vt:lpstr>
      <vt:lpstr>CMR12</vt:lpstr>
      <vt:lpstr>CMTI12</vt:lpstr>
      <vt:lpstr>Lucida Grande</vt:lpstr>
      <vt:lpstr>TimesNewRomanPSMT</vt:lpstr>
      <vt:lpstr>Tw Cen MT</vt:lpstr>
      <vt:lpstr>PPT-template-widescreen_August15</vt:lpstr>
      <vt:lpstr>Achieving reproducibility with computational notebooks</vt:lpstr>
      <vt:lpstr>Context</vt:lpstr>
      <vt:lpstr>Research questions</vt:lpstr>
      <vt:lpstr>Critical literature review</vt:lpstr>
      <vt:lpstr>Critical literature review</vt:lpstr>
      <vt:lpstr>Critical literature review</vt:lpstr>
      <vt:lpstr>Research gap</vt:lpstr>
      <vt:lpstr>Proposed solution</vt:lpstr>
      <vt:lpstr>Research methods</vt:lpstr>
      <vt:lpstr>Research plan</vt:lpstr>
      <vt:lpstr>Research plan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Tanaka Chitete</dc:creator>
  <cp:lastModifiedBy>Tanaka Chitete</cp:lastModifiedBy>
  <cp:revision>19</cp:revision>
  <dcterms:created xsi:type="dcterms:W3CDTF">2023-05-08T07:47:38Z</dcterms:created>
  <dcterms:modified xsi:type="dcterms:W3CDTF">2023-11-06T04:53:57Z</dcterms:modified>
</cp:coreProperties>
</file>